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86" r:id="rId3"/>
    <p:sldId id="294" r:id="rId4"/>
    <p:sldId id="289" r:id="rId5"/>
    <p:sldId id="295" r:id="rId6"/>
    <p:sldId id="257" r:id="rId7"/>
    <p:sldId id="2076138724" r:id="rId8"/>
    <p:sldId id="2076138720" r:id="rId9"/>
    <p:sldId id="2076138725" r:id="rId10"/>
    <p:sldId id="2076138703" r:id="rId11"/>
    <p:sldId id="2076138757" r:id="rId12"/>
    <p:sldId id="2076138709" r:id="rId13"/>
    <p:sldId id="2076138721" r:id="rId14"/>
    <p:sldId id="2076138733" r:id="rId15"/>
    <p:sldId id="2076138732" r:id="rId16"/>
    <p:sldId id="2076138749" r:id="rId17"/>
    <p:sldId id="2076138716" r:id="rId18"/>
    <p:sldId id="2076138748" r:id="rId19"/>
    <p:sldId id="2076138717" r:id="rId20"/>
    <p:sldId id="2076138726" r:id="rId21"/>
    <p:sldId id="2076138734" r:id="rId22"/>
    <p:sldId id="2076138735" r:id="rId23"/>
    <p:sldId id="2076138736" r:id="rId24"/>
    <p:sldId id="2076138737" r:id="rId25"/>
    <p:sldId id="2076138750" r:id="rId26"/>
    <p:sldId id="2076138738" r:id="rId27"/>
    <p:sldId id="2076138739" r:id="rId28"/>
    <p:sldId id="2076138740" r:id="rId29"/>
    <p:sldId id="2076138741" r:id="rId30"/>
    <p:sldId id="2076138742" r:id="rId31"/>
    <p:sldId id="2076138743" r:id="rId32"/>
    <p:sldId id="2076138744" r:id="rId33"/>
    <p:sldId id="2076138745" r:id="rId34"/>
    <p:sldId id="2076138747" r:id="rId35"/>
    <p:sldId id="2076138746" r:id="rId36"/>
    <p:sldId id="2076138728" r:id="rId37"/>
    <p:sldId id="2076138729" r:id="rId38"/>
    <p:sldId id="2076138756" r:id="rId39"/>
    <p:sldId id="2076138751" r:id="rId40"/>
    <p:sldId id="2076138752" r:id="rId41"/>
    <p:sldId id="2076138755" r:id="rId42"/>
    <p:sldId id="2076138753" r:id="rId43"/>
    <p:sldId id="2076138754" r:id="rId44"/>
    <p:sldId id="2076138705" r:id="rId45"/>
    <p:sldId id="2076138730" r:id="rId46"/>
    <p:sldId id="2076138731" r:id="rId47"/>
    <p:sldId id="279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eu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D7D31"/>
    <a:srgbClr val="FBE5D6"/>
    <a:srgbClr val="E2F0D9"/>
    <a:srgbClr val="742774"/>
    <a:srgbClr val="107C10"/>
    <a:srgbClr val="FFB950"/>
    <a:srgbClr val="0078D4"/>
    <a:srgbClr val="C14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A8C96F-4CB5-4D11-BF08-D3E2D28ABA26}" v="400" dt="2022-11-18T09:38:50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25" y="10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D3D527-E27C-4458-B612-09B9259C5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7E69BD-C916-4F97-98D3-7954BC6BE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76911-BBCB-45D5-901C-F03F19273614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24E83-0C42-4C2E-864E-2AF1E5FF0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0B2980-D7FC-4440-AB5B-4D0475A3FF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322D-600B-453A-9094-6B950AE73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750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29656-5610-41C7-9ABF-6900CDEE3525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900CC-6BD4-492D-9068-D408D9A2F9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5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3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12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36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327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11/18/2022 9:52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4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https://learn.microsoft.com/fr-fr/power-apps/developer/data-platform/webapi/overview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313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https://learn.microsoft.com/fr-fr/power-platform/admin/manage-configuration-data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2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8.png"/><Relationship Id="rId16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7.png"/><Relationship Id="rId3" Type="http://schemas.openxmlformats.org/officeDocument/2006/relationships/image" Target="../media/image9.svg"/><Relationship Id="rId7" Type="http://schemas.openxmlformats.org/officeDocument/2006/relationships/image" Target="../media/image44.png"/><Relationship Id="rId12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5" Type="http://schemas.openxmlformats.org/officeDocument/2006/relationships/image" Target="../media/image26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8.png"/><Relationship Id="rId3" Type="http://schemas.openxmlformats.org/officeDocument/2006/relationships/image" Target="../media/image9.svg"/><Relationship Id="rId7" Type="http://schemas.openxmlformats.org/officeDocument/2006/relationships/image" Target="../media/image50.png"/><Relationship Id="rId12" Type="http://schemas.openxmlformats.org/officeDocument/2006/relationships/image" Target="../media/image40.png"/><Relationship Id="rId17" Type="http://schemas.openxmlformats.org/officeDocument/2006/relationships/image" Target="../media/image26.svg"/><Relationship Id="rId2" Type="http://schemas.openxmlformats.org/officeDocument/2006/relationships/image" Target="../media/image8.png"/><Relationship Id="rId16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31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39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9.sv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2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5.png"/><Relationship Id="rId3" Type="http://schemas.openxmlformats.org/officeDocument/2006/relationships/image" Target="../media/image9.sv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26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'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230" y="1872492"/>
            <a:ext cx="6514212" cy="179016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E18E7D-B0F3-4D3C-AFDE-1DF3958363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30" y="3634019"/>
            <a:ext cx="976019" cy="976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498A9-41CF-4CD2-A31D-297A97DF97C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82474" y="3656154"/>
            <a:ext cx="939226" cy="9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088F1E-802C-41F2-A2CD-0D05F38AC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05EB0ED-2B89-4156-8DF8-5106302390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4462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CA337-E343-4938-B8CD-BC611CF1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687867-8A7F-4BEE-BE03-521F3AF47F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609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1A4746-7B6B-4587-B94B-E63AA2426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cap="small" baseline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D602DDC-525F-4C95-A732-B1745CA67D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24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69B235A4-66E4-4429-B493-915A373B8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620101" y="4178578"/>
            <a:ext cx="4116961" cy="876757"/>
          </a:xfrm>
          <a:prstGeom prst="rect">
            <a:avLst/>
          </a:prstGeom>
        </p:spPr>
      </p:pic>
      <p:pic>
        <p:nvPicPr>
          <p:cNvPr id="8" name="Image 7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0901B1EC-230E-429F-B629-CC0558E4B2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97" y="3059333"/>
            <a:ext cx="1842550" cy="2048565"/>
          </a:xfrm>
          <a:prstGeom prst="rect">
            <a:avLst/>
          </a:prstGeom>
        </p:spPr>
      </p:pic>
      <p:pic>
        <p:nvPicPr>
          <p:cNvPr id="13" name="Image 1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FD637F98-DD6F-48C5-BC15-E5FB87322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19177"/>
            <a:ext cx="1474512" cy="2229189"/>
          </a:xfrm>
          <a:prstGeom prst="rect">
            <a:avLst/>
          </a:prstGeom>
        </p:spPr>
      </p:pic>
      <p:pic>
        <p:nvPicPr>
          <p:cNvPr id="45" name="Image 44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65D819C5-F5B7-4E0F-B1F3-EB98F3D43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349607" y="1320151"/>
            <a:ext cx="3648337" cy="949123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1D5EE993-6A46-434E-B59D-2BD3BFA6D6A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4" y="412617"/>
            <a:ext cx="863118" cy="953037"/>
          </a:xfrm>
          <a:prstGeom prst="rect">
            <a:avLst/>
          </a:prstGeom>
        </p:spPr>
      </p:pic>
      <p:pic>
        <p:nvPicPr>
          <p:cNvPr id="56" name="Image 55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61C8688C-D4C5-4790-B7BC-B614F3A48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0198836" y="4864839"/>
            <a:ext cx="3129490" cy="856838"/>
          </a:xfrm>
          <a:prstGeom prst="rect">
            <a:avLst/>
          </a:prstGeom>
        </p:spPr>
      </p:pic>
      <p:pic>
        <p:nvPicPr>
          <p:cNvPr id="59" name="Image 58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6C8986FD-3287-4BE8-874B-700664056A8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36" y="3274713"/>
            <a:ext cx="1432991" cy="1564127"/>
          </a:xfrm>
          <a:prstGeom prst="rect">
            <a:avLst/>
          </a:prstGeom>
        </p:spPr>
      </p:pic>
      <p:pic>
        <p:nvPicPr>
          <p:cNvPr id="62" name="Image 61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65D71D73-9E4C-4BE5-9DE3-88ED5D57C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616477" y="1583624"/>
            <a:ext cx="4188600" cy="962447"/>
          </a:xfrm>
          <a:prstGeom prst="rect">
            <a:avLst/>
          </a:prstGeom>
        </p:spPr>
      </p:pic>
      <p:pic>
        <p:nvPicPr>
          <p:cNvPr id="67" name="Image 66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054BDDE1-3AEC-495E-B7DC-1A7BF4A3A34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51" y="5351855"/>
            <a:ext cx="560473" cy="612095"/>
          </a:xfrm>
          <a:prstGeom prst="rect">
            <a:avLst/>
          </a:prstGeom>
        </p:spPr>
      </p:pic>
      <p:pic>
        <p:nvPicPr>
          <p:cNvPr id="69" name="Image 68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24883783-9449-4A4A-831C-CE9CFBFA635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6" y="2478706"/>
            <a:ext cx="968437" cy="1008790"/>
          </a:xfrm>
          <a:prstGeom prst="rect">
            <a:avLst/>
          </a:prstGeom>
        </p:spPr>
      </p:pic>
      <p:pic>
        <p:nvPicPr>
          <p:cNvPr id="71" name="Image 7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C67F3EF9-13EC-4C4B-9014-6B387A4F7D5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99" y="1136579"/>
            <a:ext cx="550801" cy="58801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1DF9575-9D04-4087-9FF8-3A49DF38DBF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48" y="1589990"/>
            <a:ext cx="655129" cy="703065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8735840-9AEA-4C6E-BB11-457DC608B71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9" y="4660200"/>
            <a:ext cx="1448414" cy="1634639"/>
          </a:xfrm>
          <a:prstGeom prst="rect">
            <a:avLst/>
          </a:prstGeom>
        </p:spPr>
      </p:pic>
      <p:pic>
        <p:nvPicPr>
          <p:cNvPr id="77" name="Image 7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E6DBDA69-F76D-4A4C-9882-55B32353F8F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38" y="3094459"/>
            <a:ext cx="368846" cy="383344"/>
          </a:xfrm>
          <a:prstGeom prst="rect">
            <a:avLst/>
          </a:prstGeom>
        </p:spPr>
      </p:pic>
      <p:pic>
        <p:nvPicPr>
          <p:cNvPr id="81" name="Image 8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8B02853D-2F84-4E0B-A1AD-522601CAD83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30" y="827297"/>
            <a:ext cx="550801" cy="58801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EF9C86B1-734A-4469-AF72-21A5670D5E7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97" y="3923892"/>
            <a:ext cx="1019316" cy="1093900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414CF5E4-CB73-4A53-86AF-EEADD73FCB6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8" y="17354"/>
            <a:ext cx="472996" cy="533810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5" name="Espace réservé du titre 1">
            <a:extLst>
              <a:ext uri="{FF2B5EF4-FFF2-40B4-BE49-F238E27FC236}">
                <a16:creationId xmlns:a16="http://schemas.microsoft.com/office/drawing/2014/main" id="{41EA4D4A-1241-4437-BE5B-36B6F8E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AB43891D-8032-4EBE-A707-EF3765DBAE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90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5" name="Image 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1A9EACE7-1B0C-491E-8514-2F5952CAB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2526551" y="2443551"/>
            <a:ext cx="6532298" cy="1479197"/>
          </a:xfrm>
          <a:prstGeom prst="rect">
            <a:avLst/>
          </a:prstGeom>
        </p:spPr>
      </p:pic>
      <p:pic>
        <p:nvPicPr>
          <p:cNvPr id="7" name="Image 6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7E10669D-0A01-45A4-82A2-E9C0F43F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700010" cy="1231808"/>
          </a:xfrm>
          <a:prstGeom prst="rect">
            <a:avLst/>
          </a:prstGeom>
        </p:spPr>
      </p:pic>
      <p:pic>
        <p:nvPicPr>
          <p:cNvPr id="9" name="Image 8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C649170F-56FA-4A05-ABD8-06BE18637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420552"/>
            <a:ext cx="763925" cy="1437448"/>
          </a:xfrm>
          <a:prstGeom prst="rect">
            <a:avLst/>
          </a:prstGeom>
        </p:spPr>
      </p:pic>
      <p:pic>
        <p:nvPicPr>
          <p:cNvPr id="43" name="Image 42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51645C9B-92B1-4322-BD20-C5399D1A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020751" y="3686753"/>
            <a:ext cx="5395126" cy="947371"/>
          </a:xfrm>
          <a:prstGeom prst="rect">
            <a:avLst/>
          </a:prstGeom>
        </p:spPr>
      </p:pic>
      <p:pic>
        <p:nvPicPr>
          <p:cNvPr id="50" name="Image 49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B0A70D13-2E5F-482B-B305-9970FD8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3916" y="2441237"/>
            <a:ext cx="1288084" cy="2289585"/>
          </a:xfrm>
          <a:prstGeom prst="rect">
            <a:avLst/>
          </a:prstGeom>
        </p:spPr>
      </p:pic>
      <p:pic>
        <p:nvPicPr>
          <p:cNvPr id="52" name="Image 51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0893FD1F-F631-4CE0-ABB0-29855666D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1814220" y="478545"/>
            <a:ext cx="377780" cy="2619166"/>
          </a:xfrm>
          <a:prstGeom prst="rect">
            <a:avLst/>
          </a:prstGeom>
        </p:spPr>
      </p:pic>
      <p:pic>
        <p:nvPicPr>
          <p:cNvPr id="55" name="Image 5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CEBEEB53-4B71-4C7B-9D30-53B42F87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298139" y="642846"/>
            <a:ext cx="1536704" cy="251018"/>
          </a:xfrm>
          <a:prstGeom prst="rect">
            <a:avLst/>
          </a:prstGeom>
        </p:spPr>
      </p:pic>
      <p:pic>
        <p:nvPicPr>
          <p:cNvPr id="58" name="Image 5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54055ACD-4950-4B51-A122-A6F6E459418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4" y="2598770"/>
            <a:ext cx="961842" cy="1050433"/>
          </a:xfrm>
          <a:prstGeom prst="rect">
            <a:avLst/>
          </a:prstGeom>
        </p:spPr>
      </p:pic>
      <p:pic>
        <p:nvPicPr>
          <p:cNvPr id="60" name="Image 59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AFA4F9E9-5CAC-43BD-B6D4-DEFAB5973FB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1" y="5551969"/>
            <a:ext cx="651438" cy="678581"/>
          </a:xfrm>
          <a:prstGeom prst="rect">
            <a:avLst/>
          </a:prstGeom>
        </p:spPr>
      </p:pic>
      <p:pic>
        <p:nvPicPr>
          <p:cNvPr id="63" name="Image 62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F560FE9A-8AEB-41A5-9DEC-FE5423F084A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043" y="1097153"/>
            <a:ext cx="611377" cy="652686"/>
          </a:xfrm>
          <a:prstGeom prst="rect">
            <a:avLst/>
          </a:prstGeom>
        </p:spPr>
      </p:pic>
      <p:pic>
        <p:nvPicPr>
          <p:cNvPr id="78" name="Image 7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D8076103-5675-4506-9366-CDE4C49E7EB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0" y="846904"/>
            <a:ext cx="717490" cy="783575"/>
          </a:xfrm>
          <a:prstGeom prst="rect">
            <a:avLst/>
          </a:prstGeom>
        </p:spPr>
      </p:pic>
      <p:pic>
        <p:nvPicPr>
          <p:cNvPr id="82" name="Image 81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813B57E3-01A2-4CF9-98FF-F41AD4B5E6D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328" y="5055298"/>
            <a:ext cx="432650" cy="472500"/>
          </a:xfrm>
          <a:prstGeom prst="rect">
            <a:avLst/>
          </a:prstGeom>
        </p:spPr>
      </p:pic>
      <p:pic>
        <p:nvPicPr>
          <p:cNvPr id="83" name="Image 82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6D558019-4BF8-48A9-8A6C-7A684F550AD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13" y="0"/>
            <a:ext cx="545546" cy="56827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1" name="Espace réservé du titre 1">
            <a:extLst>
              <a:ext uri="{FF2B5EF4-FFF2-40B4-BE49-F238E27FC236}">
                <a16:creationId xmlns:a16="http://schemas.microsoft.com/office/drawing/2014/main" id="{97BF719E-57CE-4517-AD98-8604A11F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762E51EA-9341-438A-96E4-86C6D13451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1594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5C06B847-B74B-4454-8E65-C36ECA56D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2720485" cy="529548"/>
          </a:xfrm>
          <a:prstGeom prst="rect">
            <a:avLst/>
          </a:prstGeom>
        </p:spPr>
      </p:pic>
      <p:pic>
        <p:nvPicPr>
          <p:cNvPr id="10" name="Image 9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E4B0CF8E-711D-40FA-87AB-BD1048800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431350" y="1431349"/>
            <a:ext cx="3766050" cy="903349"/>
          </a:xfrm>
          <a:prstGeom prst="rect">
            <a:avLst/>
          </a:prstGeom>
        </p:spPr>
      </p:pic>
      <p:pic>
        <p:nvPicPr>
          <p:cNvPr id="44" name="Image 43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F723E45B-AFCE-4781-B190-6DC1F7A59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/>
          <a:stretch/>
        </p:blipFill>
        <p:spPr>
          <a:xfrm>
            <a:off x="-28207" y="0"/>
            <a:ext cx="1673918" cy="1588142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8185ED0-4CD1-4979-8A1A-C0F2BA17D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3213" y="5279295"/>
            <a:ext cx="698787" cy="1606154"/>
          </a:xfrm>
          <a:prstGeom prst="rect">
            <a:avLst/>
          </a:prstGeom>
        </p:spPr>
      </p:pic>
      <p:pic>
        <p:nvPicPr>
          <p:cNvPr id="57" name="Image 56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0B45B649-9A55-481A-9524-97EA62097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0268588" y="3491643"/>
            <a:ext cx="3229654" cy="617171"/>
          </a:xfrm>
          <a:prstGeom prst="rect">
            <a:avLst/>
          </a:prstGeom>
        </p:spPr>
      </p:pic>
      <p:pic>
        <p:nvPicPr>
          <p:cNvPr id="61" name="Image 6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C914E5E-ED10-431E-8351-52604467F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4017" y="4596530"/>
            <a:ext cx="347983" cy="1207426"/>
          </a:xfrm>
          <a:prstGeom prst="rect">
            <a:avLst/>
          </a:prstGeom>
        </p:spPr>
      </p:pic>
      <p:pic>
        <p:nvPicPr>
          <p:cNvPr id="65" name="Image 64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992F9D9D-8D68-4634-8797-79E80D9051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6" y="3410844"/>
            <a:ext cx="1209087" cy="1344274"/>
          </a:xfrm>
          <a:prstGeom prst="rect">
            <a:avLst/>
          </a:prstGeom>
        </p:spPr>
      </p:pic>
      <p:pic>
        <p:nvPicPr>
          <p:cNvPr id="71" name="Image 7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743D9D39-006C-4A6E-8FDE-D2F109CE1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6727" y="1860894"/>
            <a:ext cx="515273" cy="1576863"/>
          </a:xfrm>
          <a:prstGeom prst="rect">
            <a:avLst/>
          </a:prstGeom>
        </p:spPr>
      </p:pic>
      <p:pic>
        <p:nvPicPr>
          <p:cNvPr id="73" name="Image 72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C2DE5398-A866-4037-A7B0-3A3FC24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0751231" y="946465"/>
            <a:ext cx="2387236" cy="494301"/>
          </a:xfrm>
          <a:prstGeom prst="rect">
            <a:avLst/>
          </a:prstGeom>
        </p:spPr>
      </p:pic>
      <p:pic>
        <p:nvPicPr>
          <p:cNvPr id="75" name="Image 74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2A17D336-ECD3-4CCD-8071-AA80D2EFE95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0" y="3627733"/>
            <a:ext cx="874879" cy="90926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773FAEF-1B47-44D2-9931-A0E50AEA601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46" y="5126660"/>
            <a:ext cx="1279041" cy="137263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74769267-A35F-4284-9E8F-05D785B74ED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25" y="526571"/>
            <a:ext cx="626062" cy="706556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BF07267F-5405-4963-9EAB-7C490DEE4AD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8233783" y="6379390"/>
            <a:ext cx="336771" cy="38007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2F59B893-EC32-49DE-9D68-4629711A688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7" y="373137"/>
            <a:ext cx="735980" cy="789833"/>
          </a:xfrm>
          <a:prstGeom prst="rect">
            <a:avLst/>
          </a:prstGeom>
        </p:spPr>
      </p:pic>
      <p:pic>
        <p:nvPicPr>
          <p:cNvPr id="85" name="Image 8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14A6682-A52C-4D23-B3D2-C1A2B03EA8F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06415" y="182971"/>
            <a:ext cx="1042725" cy="1151355"/>
          </a:xfrm>
          <a:prstGeom prst="rect">
            <a:avLst/>
          </a:prstGeom>
        </p:spPr>
      </p:pic>
      <p:pic>
        <p:nvPicPr>
          <p:cNvPr id="87" name="Image 8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1D035380-E422-452C-B765-D19A91D5E6A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85" y="1188004"/>
            <a:ext cx="620979" cy="645388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54" name="Espace réservé du titre 1">
            <a:extLst>
              <a:ext uri="{FF2B5EF4-FFF2-40B4-BE49-F238E27FC236}">
                <a16:creationId xmlns:a16="http://schemas.microsoft.com/office/drawing/2014/main" id="{97C7A351-8E59-4AEB-A1DE-3E360A68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D3F3F2F4-7269-4588-B489-DA10EF34E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438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lumière, pomme&#10;&#10;Description générée automatiquement">
            <a:extLst>
              <a:ext uri="{FF2B5EF4-FFF2-40B4-BE49-F238E27FC236}">
                <a16:creationId xmlns:a16="http://schemas.microsoft.com/office/drawing/2014/main" id="{B4E6AEEC-6965-4B3E-B16E-08584D63D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r="18329"/>
          <a:stretch/>
        </p:blipFill>
        <p:spPr>
          <a:xfrm rot="16200000">
            <a:off x="-419674" y="413843"/>
            <a:ext cx="1856177" cy="1016828"/>
          </a:xfrm>
          <a:prstGeom prst="rect">
            <a:avLst/>
          </a:prstGeom>
        </p:spPr>
      </p:pic>
      <p:pic>
        <p:nvPicPr>
          <p:cNvPr id="6" name="Image 5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3FC9F617-73AE-4BEC-95CC-2CBEB258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959585" y="3757220"/>
            <a:ext cx="5213703" cy="1251126"/>
          </a:xfrm>
          <a:prstGeom prst="rect">
            <a:avLst/>
          </a:prstGeom>
        </p:spPr>
      </p:pic>
      <p:pic>
        <p:nvPicPr>
          <p:cNvPr id="10" name="Image 9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2D167829-B292-4292-AF38-22E1AAF975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1189" y="2527534"/>
            <a:ext cx="4795999" cy="2019640"/>
          </a:xfrm>
          <a:prstGeom prst="rect">
            <a:avLst/>
          </a:prstGeom>
        </p:spPr>
      </p:pic>
      <p:pic>
        <p:nvPicPr>
          <p:cNvPr id="44" name="Image 4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2C8D5DF-1349-4111-9DB4-8D8F75CB8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19087"/>
            <a:ext cx="1207425" cy="1679869"/>
          </a:xfrm>
          <a:prstGeom prst="rect">
            <a:avLst/>
          </a:prstGeom>
        </p:spPr>
      </p:pic>
      <p:pic>
        <p:nvPicPr>
          <p:cNvPr id="53" name="Image 5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45FC5F3B-1034-4DB3-9540-B29BD1EE2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6947" y="1182126"/>
            <a:ext cx="785054" cy="1336442"/>
          </a:xfrm>
          <a:prstGeom prst="rect">
            <a:avLst/>
          </a:prstGeom>
        </p:spPr>
      </p:pic>
      <p:pic>
        <p:nvPicPr>
          <p:cNvPr id="61" name="Image 6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7CC4192-F122-48CA-BD2C-CAEF3E858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84" y="-5829"/>
            <a:ext cx="1259725" cy="913131"/>
          </a:xfrm>
          <a:prstGeom prst="rect">
            <a:avLst/>
          </a:prstGeom>
        </p:spPr>
      </p:pic>
      <p:pic>
        <p:nvPicPr>
          <p:cNvPr id="65" name="Image 6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A0F35FF-A6FE-4037-9158-042C2AAFD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/>
          <a:stretch/>
        </p:blipFill>
        <p:spPr>
          <a:xfrm>
            <a:off x="-15344" y="359161"/>
            <a:ext cx="1016829" cy="1282870"/>
          </a:xfrm>
          <a:prstGeom prst="rect">
            <a:avLst/>
          </a:prstGeom>
        </p:spPr>
      </p:pic>
      <p:pic>
        <p:nvPicPr>
          <p:cNvPr id="69" name="Image 68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09E09CAE-A788-4D5B-887F-42E4C15FEDB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5551970"/>
            <a:ext cx="889898" cy="941041"/>
          </a:xfrm>
          <a:prstGeom prst="rect">
            <a:avLst/>
          </a:prstGeom>
        </p:spPr>
      </p:pic>
      <p:pic>
        <p:nvPicPr>
          <p:cNvPr id="71" name="Image 70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DE4C1FBC-4BBE-4076-898D-3A2485D88D8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6" y="865368"/>
            <a:ext cx="550958" cy="646316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89F8226F-49EA-44BC-AE46-11962193242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3" y="4224248"/>
            <a:ext cx="395440" cy="431673"/>
          </a:xfrm>
          <a:prstGeom prst="rect">
            <a:avLst/>
          </a:prstGeom>
        </p:spPr>
      </p:pic>
      <p:pic>
        <p:nvPicPr>
          <p:cNvPr id="74" name="Image 73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169425E4-F514-4C46-A0B5-71D2C8607BB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26" y="822418"/>
            <a:ext cx="618883" cy="65445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EEE7F62C-098C-4757-95AB-D4D811213F7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29" y="-718259"/>
            <a:ext cx="302030" cy="329704"/>
          </a:xfrm>
          <a:prstGeom prst="rect">
            <a:avLst/>
          </a:prstGeom>
        </p:spPr>
      </p:pic>
      <p:pic>
        <p:nvPicPr>
          <p:cNvPr id="76" name="Image 75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CE1B0B7D-4F08-43E2-9C5B-7E07F058691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34" y="3280594"/>
            <a:ext cx="611555" cy="646701"/>
          </a:xfrm>
          <a:prstGeom prst="rect">
            <a:avLst/>
          </a:prstGeom>
        </p:spPr>
      </p:pic>
      <p:pic>
        <p:nvPicPr>
          <p:cNvPr id="77" name="Image 76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69A31F90-22B8-4ECC-804C-4547ED4C3F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44" y="-57291"/>
            <a:ext cx="424656" cy="44906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Espace réservé du titre 1">
            <a:extLst>
              <a:ext uri="{FF2B5EF4-FFF2-40B4-BE49-F238E27FC236}">
                <a16:creationId xmlns:a16="http://schemas.microsoft.com/office/drawing/2014/main" id="{7F2E7D97-4DE6-42CB-90C3-ACF0848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EE0BA15C-4D4C-4606-9244-6CC10875E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06974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7" name="Image 6" descr="Une image contenant laser, table, assis, vert&#10;&#10;Description générée automatiquement">
            <a:extLst>
              <a:ext uri="{FF2B5EF4-FFF2-40B4-BE49-F238E27FC236}">
                <a16:creationId xmlns:a16="http://schemas.microsoft.com/office/drawing/2014/main" id="{E338C3D4-E859-4B1A-8208-D55CE5E5D3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7297" y="1400813"/>
            <a:ext cx="4786363" cy="1977251"/>
          </a:xfrm>
          <a:prstGeom prst="rect">
            <a:avLst/>
          </a:prstGeom>
        </p:spPr>
      </p:pic>
      <p:pic>
        <p:nvPicPr>
          <p:cNvPr id="9" name="Image 8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5EF44E63-D973-410C-BA22-E402AEA564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97" y="856231"/>
            <a:ext cx="671968" cy="731912"/>
          </a:xfrm>
          <a:prstGeom prst="rect">
            <a:avLst/>
          </a:prstGeom>
        </p:spPr>
      </p:pic>
      <p:pic>
        <p:nvPicPr>
          <p:cNvPr id="43" name="Image 42" descr="Une image contenant signe, vert, moniteur, horloge&#10;&#10;Description générée automatiquement">
            <a:extLst>
              <a:ext uri="{FF2B5EF4-FFF2-40B4-BE49-F238E27FC236}">
                <a16:creationId xmlns:a16="http://schemas.microsoft.com/office/drawing/2014/main" id="{74C4E307-29A7-449F-82A5-4C3217603C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3" y="5006796"/>
            <a:ext cx="674129" cy="735136"/>
          </a:xfrm>
          <a:prstGeom prst="rect">
            <a:avLst/>
          </a:prstGeom>
        </p:spPr>
      </p:pic>
      <p:pic>
        <p:nvPicPr>
          <p:cNvPr id="45" name="Image 44" descr="Une image contenant signe, ordinateur&#10;&#10;Description générée automatiquement">
            <a:extLst>
              <a:ext uri="{FF2B5EF4-FFF2-40B4-BE49-F238E27FC236}">
                <a16:creationId xmlns:a16="http://schemas.microsoft.com/office/drawing/2014/main" id="{C997FA58-AE9D-4E94-956F-F01F666647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5" y="1432975"/>
            <a:ext cx="1326721" cy="1406995"/>
          </a:xfrm>
          <a:prstGeom prst="rect">
            <a:avLst/>
          </a:prstGeom>
        </p:spPr>
      </p:pic>
      <p:pic>
        <p:nvPicPr>
          <p:cNvPr id="52" name="Image 51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70C0A8A-325C-4A03-89D3-9BD24817CE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223000" y="4540847"/>
            <a:ext cx="934948" cy="1003050"/>
          </a:xfrm>
          <a:prstGeom prst="rect">
            <a:avLst/>
          </a:prstGeom>
        </p:spPr>
      </p:pic>
      <p:pic>
        <p:nvPicPr>
          <p:cNvPr id="51" name="Image 5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BC5F281-B422-42BC-8178-5D88252E2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1030" y="4886701"/>
            <a:ext cx="550969" cy="1971299"/>
          </a:xfrm>
          <a:prstGeom prst="rect">
            <a:avLst/>
          </a:prstGeom>
        </p:spPr>
      </p:pic>
      <p:pic>
        <p:nvPicPr>
          <p:cNvPr id="54" name="Image 53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34ACECAA-EACA-45EE-BDCA-5CED6A3DD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831224" y="2519187"/>
            <a:ext cx="4015787" cy="705765"/>
          </a:xfrm>
          <a:prstGeom prst="rect">
            <a:avLst/>
          </a:prstGeom>
        </p:spPr>
      </p:pic>
      <p:pic>
        <p:nvPicPr>
          <p:cNvPr id="56" name="Image 5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7392E592-8C2B-4D10-9E75-D2539738F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1"/>
          <a:stretch/>
        </p:blipFill>
        <p:spPr>
          <a:xfrm>
            <a:off x="191198" y="-3743"/>
            <a:ext cx="1228269" cy="97420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5F62D496-5BFD-4C70-8DE5-7ED997071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79" b="-2997"/>
          <a:stretch/>
        </p:blipFill>
        <p:spPr>
          <a:xfrm rot="5400000">
            <a:off x="11126085" y="794796"/>
            <a:ext cx="1864452" cy="267377"/>
          </a:xfrm>
          <a:prstGeom prst="rect">
            <a:avLst/>
          </a:prstGeom>
        </p:spPr>
      </p:pic>
      <p:pic>
        <p:nvPicPr>
          <p:cNvPr id="60" name="Image 59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67903C8A-65B2-4BF8-8AE4-1E1E8FC19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40679"/>
          <a:stretch/>
        </p:blipFill>
        <p:spPr>
          <a:xfrm rot="16200000">
            <a:off x="-1953244" y="4164926"/>
            <a:ext cx="4645544" cy="1404540"/>
          </a:xfrm>
          <a:prstGeom prst="rect">
            <a:avLst/>
          </a:prstGeom>
        </p:spPr>
      </p:pic>
      <p:pic>
        <p:nvPicPr>
          <p:cNvPr id="62" name="Image 61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C2216807-EE53-46EC-B080-05F439C94F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1" y="778173"/>
            <a:ext cx="567484" cy="618108"/>
          </a:xfrm>
          <a:prstGeom prst="rect">
            <a:avLst/>
          </a:prstGeom>
        </p:spPr>
      </p:pic>
      <p:pic>
        <p:nvPicPr>
          <p:cNvPr id="63" name="Image 62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4024F089-E8D4-4157-BABD-33FC895A13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2" y="3921678"/>
            <a:ext cx="567484" cy="618108"/>
          </a:xfrm>
          <a:prstGeom prst="rect">
            <a:avLst/>
          </a:prstGeom>
        </p:spPr>
      </p:pic>
      <p:pic>
        <p:nvPicPr>
          <p:cNvPr id="66" name="Image 6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D0F8176D-E100-4765-B8B8-E8D372494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65" y="578922"/>
            <a:ext cx="479475" cy="522247"/>
          </a:xfrm>
          <a:prstGeom prst="rect">
            <a:avLst/>
          </a:prstGeom>
        </p:spPr>
      </p:pic>
      <p:pic>
        <p:nvPicPr>
          <p:cNvPr id="67" name="Image 66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89BBE116-2672-4F11-9140-D2971A2A98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3610415" y="6218167"/>
            <a:ext cx="402409" cy="43830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3" name="Espace réservé du titre 1">
            <a:extLst>
              <a:ext uri="{FF2B5EF4-FFF2-40B4-BE49-F238E27FC236}">
                <a16:creationId xmlns:a16="http://schemas.microsoft.com/office/drawing/2014/main" id="{DE315501-086F-48FE-98C1-403092E4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949B5463-4EE4-4C37-8225-90609F9619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5628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e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480AA7BC-1E85-40C3-BD74-E93BB0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259" y="2395949"/>
            <a:ext cx="714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endParaRPr lang="fr-FR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22A5E12-BF7B-42CC-B077-2BBE1A702D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40" y="3825727"/>
            <a:ext cx="1042125" cy="104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075A1-3A37-49DB-9C90-8EB994B038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18400" y="3837834"/>
            <a:ext cx="1058975" cy="10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973A9D2-CA98-4260-B33B-35501F336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83D0E055-89C5-422F-9C33-C1B21CCD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8383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DA2AA258-83CC-46A2-9646-2864AA140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4259" y="1239502"/>
            <a:ext cx="7143480" cy="111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r>
              <a:rPr lang="fr-FR"/>
              <a:t>Agenda</a:t>
            </a:r>
          </a:p>
        </p:txBody>
      </p:sp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12B578D6-0EE1-4648-942F-748B4FB07EE3}"/>
              </a:ext>
            </a:extLst>
          </p:cNvPr>
          <p:cNvSpPr txBox="1">
            <a:spLocks/>
          </p:cNvSpPr>
          <p:nvPr userDrawn="1"/>
        </p:nvSpPr>
        <p:spPr>
          <a:xfrm>
            <a:off x="2796987" y="2315267"/>
            <a:ext cx="6870751" cy="3090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endParaRPr lang="fr-FR" sz="2400" cap="small" baseline="0"/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5DCFB8A9-CA0C-4985-8FE1-20CF8A1EF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420" y="2480906"/>
            <a:ext cx="6780318" cy="2050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cap="small" baseline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A7CC64C-9826-4A4F-8802-BB2619DC85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8" name="Image 7" descr="Une image contenant lumière, table, assis, câble&#10;&#10;Description générée automatiquement">
            <a:extLst>
              <a:ext uri="{FF2B5EF4-FFF2-40B4-BE49-F238E27FC236}">
                <a16:creationId xmlns:a16="http://schemas.microsoft.com/office/drawing/2014/main" id="{17CABB75-3A88-4C65-A360-64BD4B575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4054"/>
            <a:ext cx="2977101" cy="6862054"/>
          </a:xfrm>
          <a:prstGeom prst="rect">
            <a:avLst/>
          </a:prstGeom>
        </p:spPr>
      </p:pic>
      <p:pic>
        <p:nvPicPr>
          <p:cNvPr id="13" name="Image 12" descr="Une image contenant lumière, table, câble, assis&#10;&#10;Description générée automatiquement">
            <a:extLst>
              <a:ext uri="{FF2B5EF4-FFF2-40B4-BE49-F238E27FC236}">
                <a16:creationId xmlns:a16="http://schemas.microsoft.com/office/drawing/2014/main" id="{57C53A4A-214E-42FB-929C-C946C59B5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7005" y="-31622"/>
            <a:ext cx="5734995" cy="6889622"/>
          </a:xfrm>
          <a:prstGeom prst="rect">
            <a:avLst/>
          </a:prstGeo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80D174B-255E-4DE5-BEF3-D5EDC95C4E1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0DBE9A-A3D6-4F72-9ADE-81E8C015F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FS - Chapitr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509606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0" name="Image 49" descr="Une image contenant lumière, assis, table, allumé&#10;&#10;Description générée automatiquement">
            <a:extLst>
              <a:ext uri="{FF2B5EF4-FFF2-40B4-BE49-F238E27FC236}">
                <a16:creationId xmlns:a16="http://schemas.microsoft.com/office/drawing/2014/main" id="{DC81402E-29E6-46AC-9AEA-B9646BBC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34432"/>
            <a:ext cx="2970747" cy="6893938"/>
          </a:xfrm>
          <a:prstGeom prst="rect">
            <a:avLst/>
          </a:prstGeom>
        </p:spPr>
      </p:pic>
      <p:pic>
        <p:nvPicPr>
          <p:cNvPr id="54" name="Image 53" descr="Une image contenant lumière, assis, table, ordinateur&#10;&#10;Description générée automatiquement">
            <a:extLst>
              <a:ext uri="{FF2B5EF4-FFF2-40B4-BE49-F238E27FC236}">
                <a16:creationId xmlns:a16="http://schemas.microsoft.com/office/drawing/2014/main" id="{D99335A2-0C4E-4041-B4D5-E8EAA610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975" y="-32692"/>
            <a:ext cx="5719025" cy="6890692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58F0CF6-D385-420D-B014-98E4E5B2C2C8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76AD3F5-1041-44F7-AB21-000168DD8F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78609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4" name="Image 53" descr="Une image contenant ordinateur, table, lumière, assis&#10;&#10;Description générée automatiquement">
            <a:extLst>
              <a:ext uri="{FF2B5EF4-FFF2-40B4-BE49-F238E27FC236}">
                <a16:creationId xmlns:a16="http://schemas.microsoft.com/office/drawing/2014/main" id="{418114D7-4B8B-49C3-A46D-4B83DEE69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6084"/>
            <a:ext cx="3019196" cy="6874084"/>
          </a:xfrm>
          <a:prstGeom prst="rect">
            <a:avLst/>
          </a:prstGeom>
        </p:spPr>
      </p:pic>
      <p:pic>
        <p:nvPicPr>
          <p:cNvPr id="58" name="Image 57" descr="Une image contenant ordinateur, table, lumière, moniteur&#10;&#10;Description générée automatiquement">
            <a:extLst>
              <a:ext uri="{FF2B5EF4-FFF2-40B4-BE49-F238E27FC236}">
                <a16:creationId xmlns:a16="http://schemas.microsoft.com/office/drawing/2014/main" id="{9D85FB07-4869-4E05-9C48-287B5D81B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496" y="-30929"/>
            <a:ext cx="5728122" cy="6888929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626EE05-A1E0-432A-944E-B6F2AC35CB9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A0311B-870A-4E3A-803B-FE62FD84E5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62" name="Image 61" descr="Une image contenant bâtiment, câble, lumière, assis&#10;&#10;Description générée automatiquement">
            <a:extLst>
              <a:ext uri="{FF2B5EF4-FFF2-40B4-BE49-F238E27FC236}">
                <a16:creationId xmlns:a16="http://schemas.microsoft.com/office/drawing/2014/main" id="{6FAB0BB1-251D-4A49-8FCD-690A6F02A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6084"/>
            <a:ext cx="3028814" cy="6897323"/>
          </a:xfrm>
          <a:prstGeom prst="rect">
            <a:avLst/>
          </a:prstGeom>
        </p:spPr>
      </p:pic>
      <p:pic>
        <p:nvPicPr>
          <p:cNvPr id="66" name="Image 65" descr="Une image contenant bâtiment, câble, lumière, table&#10;&#10;Description générée automatiquement">
            <a:extLst>
              <a:ext uri="{FF2B5EF4-FFF2-40B4-BE49-F238E27FC236}">
                <a16:creationId xmlns:a16="http://schemas.microsoft.com/office/drawing/2014/main" id="{A090A0F2-9B48-4156-9DBE-955867702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3878" y="-15496"/>
            <a:ext cx="5728122" cy="6873496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5062972-BB06-4556-9D27-55BA07FB4C2C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92809E4-D912-43AC-968D-F37181F6A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94108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3" name="Image 2" descr="Une image contenant bâtiment, nid d’abeille&#10;&#10;Description générée automatiquement">
            <a:extLst>
              <a:ext uri="{FF2B5EF4-FFF2-40B4-BE49-F238E27FC236}">
                <a16:creationId xmlns:a16="http://schemas.microsoft.com/office/drawing/2014/main" id="{F19F597C-CE37-4663-B765-60B94A9B7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0745" y="-16173"/>
            <a:ext cx="5721255" cy="6883123"/>
          </a:xfrm>
          <a:prstGeom prst="rect">
            <a:avLst/>
          </a:prstGeom>
        </p:spPr>
      </p:pic>
      <p:pic>
        <p:nvPicPr>
          <p:cNvPr id="6" name="Image 5" descr="Une image contenant laser, vert, lumière, horloge&#10;&#10;Description générée automatiquement">
            <a:extLst>
              <a:ext uri="{FF2B5EF4-FFF2-40B4-BE49-F238E27FC236}">
                <a16:creationId xmlns:a16="http://schemas.microsoft.com/office/drawing/2014/main" id="{63E356F8-E12B-42C5-95F4-670256EBB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326"/>
            <a:ext cx="3021947" cy="6901326"/>
          </a:xfrm>
          <a:prstGeom prst="rect">
            <a:avLst/>
          </a:prstGeom>
        </p:spPr>
      </p:pic>
      <p:pic>
        <p:nvPicPr>
          <p:cNvPr id="8" name="Image 7" descr="Une image contenant laser, vert, table, lumière&#10;&#10;Description générée automatiquement">
            <a:extLst>
              <a:ext uri="{FF2B5EF4-FFF2-40B4-BE49-F238E27FC236}">
                <a16:creationId xmlns:a16="http://schemas.microsoft.com/office/drawing/2014/main" id="{83DB2890-08AE-40B7-9FAF-B07529624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0745" y="-13290"/>
            <a:ext cx="5721255" cy="6871290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05160A-A315-404B-8FB9-8E476BDEC174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B471B30-F388-4E66-A1D1-560B080023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356894E-9134-443F-8D9E-E6F7D6282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FE20D75-7D64-4535-833E-D0D8995014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615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58B327-3E50-4689-83F0-16767B235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AD069-D359-42D1-A05A-19F52E42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0546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2" r:id="rId3"/>
    <p:sldLayoutId id="2147483681" r:id="rId4"/>
    <p:sldLayoutId id="2147483682" r:id="rId5"/>
    <p:sldLayoutId id="2147483683" r:id="rId6"/>
    <p:sldLayoutId id="2147483684" r:id="rId7"/>
    <p:sldLayoutId id="2147483665" r:id="rId8"/>
    <p:sldLayoutId id="2147483664" r:id="rId9"/>
    <p:sldLayoutId id="2147483668" r:id="rId10"/>
    <p:sldLayoutId id="2147483666" r:id="rId11"/>
    <p:sldLayoutId id="2147483667" r:id="rId12"/>
    <p:sldLayoutId id="2147483680" r:id="rId13"/>
    <p:sldLayoutId id="2147483674" r:id="rId14"/>
    <p:sldLayoutId id="2147483673" r:id="rId15"/>
    <p:sldLayoutId id="2147483672" r:id="rId16"/>
    <p:sldLayoutId id="2147483671" r:id="rId17"/>
    <p:sldLayoutId id="2147483661" r:id="rId18"/>
    <p:sldLayoutId id="214748368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Segoe Pro Semibold" panose="020B07020405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800" kern="1200">
          <a:solidFill>
            <a:schemeClr val="bg1"/>
          </a:solidFill>
          <a:latin typeface="Segoe Pro" panose="020B05020405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svg"/><Relationship Id="rId18" Type="http://schemas.openxmlformats.org/officeDocument/2006/relationships/image" Target="../media/image112.png"/><Relationship Id="rId26" Type="http://schemas.openxmlformats.org/officeDocument/2006/relationships/image" Target="../media/image118.png"/><Relationship Id="rId39" Type="http://schemas.openxmlformats.org/officeDocument/2006/relationships/image" Target="../media/image129.png"/><Relationship Id="rId21" Type="http://schemas.openxmlformats.org/officeDocument/2006/relationships/image" Target="../media/image114.png"/><Relationship Id="rId34" Type="http://schemas.openxmlformats.org/officeDocument/2006/relationships/image" Target="../media/image124.sv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0.png"/><Relationship Id="rId20" Type="http://schemas.openxmlformats.org/officeDocument/2006/relationships/image" Target="../media/image113.png"/><Relationship Id="rId29" Type="http://schemas.openxmlformats.org/officeDocument/2006/relationships/image" Target="../media/image96.png"/><Relationship Id="rId41" Type="http://schemas.openxmlformats.org/officeDocument/2006/relationships/image" Target="../media/image1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microsoft.com/office/2007/relationships/hdphoto" Target="../media/hdphoto3.wdp"/><Relationship Id="rId32" Type="http://schemas.openxmlformats.org/officeDocument/2006/relationships/image" Target="../media/image122.svg"/><Relationship Id="rId37" Type="http://schemas.openxmlformats.org/officeDocument/2006/relationships/image" Target="../media/image127.png"/><Relationship Id="rId40" Type="http://schemas.openxmlformats.org/officeDocument/2006/relationships/image" Target="../media/image130.svg"/><Relationship Id="rId5" Type="http://schemas.openxmlformats.org/officeDocument/2006/relationships/image" Target="../media/image100.png"/><Relationship Id="rId15" Type="http://schemas.microsoft.com/office/2007/relationships/hdphoto" Target="../media/hdphoto1.wdp"/><Relationship Id="rId23" Type="http://schemas.openxmlformats.org/officeDocument/2006/relationships/image" Target="../media/image116.png"/><Relationship Id="rId28" Type="http://schemas.openxmlformats.org/officeDocument/2006/relationships/image" Target="../media/image120.png"/><Relationship Id="rId36" Type="http://schemas.openxmlformats.org/officeDocument/2006/relationships/image" Target="../media/image126.svg"/><Relationship Id="rId10" Type="http://schemas.openxmlformats.org/officeDocument/2006/relationships/image" Target="../media/image105.png"/><Relationship Id="rId19" Type="http://schemas.microsoft.com/office/2007/relationships/hdphoto" Target="../media/hdphoto2.wdp"/><Relationship Id="rId31" Type="http://schemas.openxmlformats.org/officeDocument/2006/relationships/image" Target="../media/image121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5.png"/><Relationship Id="rId27" Type="http://schemas.openxmlformats.org/officeDocument/2006/relationships/image" Target="../media/image119.png"/><Relationship Id="rId30" Type="http://schemas.openxmlformats.org/officeDocument/2006/relationships/image" Target="../media/image97.svg"/><Relationship Id="rId35" Type="http://schemas.openxmlformats.org/officeDocument/2006/relationships/image" Target="../media/image125.png"/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5" Type="http://schemas.openxmlformats.org/officeDocument/2006/relationships/image" Target="../media/image117.png"/><Relationship Id="rId33" Type="http://schemas.openxmlformats.org/officeDocument/2006/relationships/image" Target="../media/image123.png"/><Relationship Id="rId38" Type="http://schemas.openxmlformats.org/officeDocument/2006/relationships/image" Target="../media/image12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data.org/documentati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png"/><Relationship Id="rId5" Type="http://schemas.openxmlformats.org/officeDocument/2006/relationships/hyperlink" Target="https://learn.microsoft.com/power-apps/developer/data-platform/api-limits" TargetMode="External"/><Relationship Id="rId4" Type="http://schemas.openxmlformats.org/officeDocument/2006/relationships/hyperlink" Target="https://aka.ms/dvs/dev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yoBouBou/PPFS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7" Type="http://schemas.openxmlformats.org/officeDocument/2006/relationships/image" Target="../media/image97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png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lubpowerbi.com/" TargetMode="External"/><Relationship Id="rId3" Type="http://schemas.openxmlformats.org/officeDocument/2006/relationships/image" Target="../media/image86.png"/><Relationship Id="rId7" Type="http://schemas.openxmlformats.org/officeDocument/2006/relationships/image" Target="../media/image6.png"/><Relationship Id="rId2" Type="http://schemas.openxmlformats.org/officeDocument/2006/relationships/hyperlink" Target="https://www.linkedin.com/company/power-platform-french-summit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bizappsfrenchcommunity.com/" TargetMode="External"/><Relationship Id="rId5" Type="http://schemas.openxmlformats.org/officeDocument/2006/relationships/image" Target="../media/image87.png"/><Relationship Id="rId10" Type="http://schemas.openxmlformats.org/officeDocument/2006/relationships/image" Target="../media/image7.png"/><Relationship Id="rId4" Type="http://schemas.openxmlformats.org/officeDocument/2006/relationships/hyperlink" Target="https://twitter.com/french_summit?s=20" TargetMode="External"/><Relationship Id="rId9" Type="http://schemas.openxmlformats.org/officeDocument/2006/relationships/image" Target="../media/image7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FgD71VAmKU?t=5719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3C3EBD6-0853-481C-ABE9-CEA82B45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77" y="3712870"/>
            <a:ext cx="923714" cy="9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val 75">
            <a:extLst>
              <a:ext uri="{FF2B5EF4-FFF2-40B4-BE49-F238E27FC236}">
                <a16:creationId xmlns:a16="http://schemas.microsoft.com/office/drawing/2014/main" id="{3B7605FA-7BA9-4D5E-A291-D3895915DCD2}"/>
              </a:ext>
            </a:extLst>
          </p:cNvPr>
          <p:cNvSpPr/>
          <p:nvPr/>
        </p:nvSpPr>
        <p:spPr bwMode="auto">
          <a:xfrm>
            <a:off x="-7940277" y="-4554237"/>
            <a:ext cx="20108242" cy="201082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CD1B70-1F82-48BB-949A-20CDBC75A768}"/>
              </a:ext>
            </a:extLst>
          </p:cNvPr>
          <p:cNvSpPr/>
          <p:nvPr/>
        </p:nvSpPr>
        <p:spPr bwMode="auto">
          <a:xfrm>
            <a:off x="-6112255" y="-2283570"/>
            <a:ext cx="16452198" cy="1645219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2AE502-8520-4992-9C78-58DE94D313B2}"/>
              </a:ext>
            </a:extLst>
          </p:cNvPr>
          <p:cNvSpPr/>
          <p:nvPr/>
        </p:nvSpPr>
        <p:spPr bwMode="auto">
          <a:xfrm>
            <a:off x="-4284233" y="-455546"/>
            <a:ext cx="12796154" cy="127961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3D2176-BD02-41F4-BE3E-F1CB544B22F6}"/>
              </a:ext>
            </a:extLst>
          </p:cNvPr>
          <p:cNvSpPr/>
          <p:nvPr/>
        </p:nvSpPr>
        <p:spPr bwMode="auto">
          <a:xfrm>
            <a:off x="-2456210" y="1372479"/>
            <a:ext cx="9140111" cy="9140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A8AA06-1421-491B-9A0A-B8F0E257B534}"/>
              </a:ext>
            </a:extLst>
          </p:cNvPr>
          <p:cNvSpPr/>
          <p:nvPr/>
        </p:nvSpPr>
        <p:spPr bwMode="auto">
          <a:xfrm>
            <a:off x="-628188" y="3200497"/>
            <a:ext cx="5484066" cy="548406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870DCF-0D3C-4900-86CE-1D3390DA7ABE}"/>
              </a:ext>
            </a:extLst>
          </p:cNvPr>
          <p:cNvGrpSpPr/>
          <p:nvPr/>
        </p:nvGrpSpPr>
        <p:grpSpPr>
          <a:xfrm rot="3329781">
            <a:off x="-7026265" y="-4843422"/>
            <a:ext cx="20108243" cy="20424765"/>
            <a:chOff x="-8201433" y="-4431458"/>
            <a:chExt cx="20116801" cy="20433458"/>
          </a:xfrm>
          <a:solidFill>
            <a:srgbClr val="F8F8F8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754751-272E-4AFB-8909-4932DBDFE38F}"/>
                </a:ext>
              </a:extLst>
            </p:cNvPr>
            <p:cNvSpPr/>
            <p:nvPr/>
          </p:nvSpPr>
          <p:spPr bwMode="auto">
            <a:xfrm>
              <a:off x="-8201432" y="-4431458"/>
              <a:ext cx="10030232" cy="1494705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35" fontAlgn="base">
                <a:spcBef>
                  <a:spcPct val="0"/>
                </a:spcBef>
                <a:spcAft>
                  <a:spcPct val="0"/>
                </a:spcAft>
              </a:pPr>
              <a:endParaRPr lang="fr-F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643BCB-3747-4CFC-8F2A-AF51A25C404C}"/>
                </a:ext>
              </a:extLst>
            </p:cNvPr>
            <p:cNvSpPr/>
            <p:nvPr/>
          </p:nvSpPr>
          <p:spPr bwMode="auto">
            <a:xfrm>
              <a:off x="-8201432" y="6454236"/>
              <a:ext cx="20116800" cy="954776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35" fontAlgn="base">
                <a:spcBef>
                  <a:spcPct val="0"/>
                </a:spcBef>
                <a:spcAft>
                  <a:spcPct val="0"/>
                </a:spcAft>
              </a:pPr>
              <a:endParaRPr lang="fr-F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F4A25E1-C9BE-49E6-9C78-788C7122C43F}"/>
              </a:ext>
            </a:extLst>
          </p:cNvPr>
          <p:cNvSpPr txBox="1"/>
          <p:nvPr/>
        </p:nvSpPr>
        <p:spPr>
          <a:xfrm rot="19526717">
            <a:off x="4424354" y="3533153"/>
            <a:ext cx="12045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Logic</a:t>
            </a:r>
          </a:p>
        </p:txBody>
      </p:sp>
      <p:pic>
        <p:nvPicPr>
          <p:cNvPr id="131" name="Picture 1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5E843E-B367-433D-9158-2007C44E4A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8140">
            <a:off x="3023885" y="5482397"/>
            <a:ext cx="617693" cy="6176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98B074-7615-4405-8F2C-C959DC736833}"/>
              </a:ext>
            </a:extLst>
          </p:cNvPr>
          <p:cNvSpPr txBox="1"/>
          <p:nvPr/>
        </p:nvSpPr>
        <p:spPr>
          <a:xfrm rot="19526717">
            <a:off x="5893690" y="2524532"/>
            <a:ext cx="12045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D56077-8CC9-4EBE-97D4-2EED8179FB38}"/>
              </a:ext>
            </a:extLst>
          </p:cNvPr>
          <p:cNvSpPr txBox="1"/>
          <p:nvPr/>
        </p:nvSpPr>
        <p:spPr>
          <a:xfrm rot="19526717">
            <a:off x="7413699" y="1483932"/>
            <a:ext cx="12045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Storage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5F5117-5DE6-4B27-B978-9E99A8F6C5F4}"/>
              </a:ext>
            </a:extLst>
          </p:cNvPr>
          <p:cNvSpPr txBox="1"/>
          <p:nvPr/>
        </p:nvSpPr>
        <p:spPr>
          <a:xfrm rot="19526717">
            <a:off x="8880599" y="421444"/>
            <a:ext cx="13447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Integration</a:t>
            </a:r>
            <a:endParaRPr lang="fr-FR" sz="2000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D35708-27D9-4E62-B171-38827C2DF1E2}"/>
              </a:ext>
            </a:extLst>
          </p:cNvPr>
          <p:cNvSpPr/>
          <p:nvPr/>
        </p:nvSpPr>
        <p:spPr bwMode="auto">
          <a:xfrm>
            <a:off x="1199834" y="5028521"/>
            <a:ext cx="1828022" cy="182802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</a:pPr>
            <a:endParaRPr lang="fr-FR" sz="4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key" title="Icon of a key">
            <a:extLst>
              <a:ext uri="{FF2B5EF4-FFF2-40B4-BE49-F238E27FC236}">
                <a16:creationId xmlns:a16="http://schemas.microsoft.com/office/drawing/2014/main" id="{9A596DC4-DD63-4BDB-9D24-56B33E26A51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66132" y="4885763"/>
            <a:ext cx="367490" cy="365604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28575" cap="sq">
            <a:solidFill>
              <a:srgbClr val="04040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4" name="Lock" title="Icon of a padlock">
            <a:extLst>
              <a:ext uri="{FF2B5EF4-FFF2-40B4-BE49-F238E27FC236}">
                <a16:creationId xmlns:a16="http://schemas.microsoft.com/office/drawing/2014/main" id="{7DE86046-49E3-4D0D-8117-0FC4A70B40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3432" y="5459948"/>
            <a:ext cx="326980" cy="457005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28575" cap="sq">
            <a:solidFill>
              <a:srgbClr val="04040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6" name="SecurityCamera_EB35" title="Icon of a security camera">
            <a:extLst>
              <a:ext uri="{FF2B5EF4-FFF2-40B4-BE49-F238E27FC236}">
                <a16:creationId xmlns:a16="http://schemas.microsoft.com/office/drawing/2014/main" id="{9AA66064-FA53-4368-B256-7B66200216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11751" y="6222337"/>
            <a:ext cx="423483" cy="365604"/>
          </a:xfrm>
          <a:custGeom>
            <a:avLst/>
            <a:gdLst>
              <a:gd name="T0" fmla="*/ 1409 w 4712"/>
              <a:gd name="T1" fmla="*/ 2190 h 4068"/>
              <a:gd name="T2" fmla="*/ 1409 w 4712"/>
              <a:gd name="T3" fmla="*/ 3442 h 4068"/>
              <a:gd name="T4" fmla="*/ 0 w 4712"/>
              <a:gd name="T5" fmla="*/ 3442 h 4068"/>
              <a:gd name="T6" fmla="*/ 0 w 4712"/>
              <a:gd name="T7" fmla="*/ 4068 h 4068"/>
              <a:gd name="T8" fmla="*/ 2035 w 4712"/>
              <a:gd name="T9" fmla="*/ 4068 h 4068"/>
              <a:gd name="T10" fmla="*/ 2035 w 4712"/>
              <a:gd name="T11" fmla="*/ 2345 h 4068"/>
              <a:gd name="T12" fmla="*/ 4225 w 4712"/>
              <a:gd name="T13" fmla="*/ 1565 h 4068"/>
              <a:gd name="T14" fmla="*/ 4226 w 4712"/>
              <a:gd name="T15" fmla="*/ 1563 h 4068"/>
              <a:gd name="T16" fmla="*/ 4225 w 4712"/>
              <a:gd name="T17" fmla="*/ 1565 h 4068"/>
              <a:gd name="T18" fmla="*/ 617 w 4712"/>
              <a:gd name="T19" fmla="*/ 662 h 4068"/>
              <a:gd name="T20" fmla="*/ 4225 w 4712"/>
              <a:gd name="T21" fmla="*/ 1565 h 4068"/>
              <a:gd name="T22" fmla="*/ 4400 w 4712"/>
              <a:gd name="T23" fmla="*/ 1608 h 4068"/>
              <a:gd name="T24" fmla="*/ 4712 w 4712"/>
              <a:gd name="T25" fmla="*/ 982 h 4068"/>
              <a:gd name="T26" fmla="*/ 782 w 4712"/>
              <a:gd name="T27" fmla="*/ 0 h 4068"/>
              <a:gd name="T28" fmla="*/ 617 w 4712"/>
              <a:gd name="T29" fmla="*/ 662 h 4068"/>
              <a:gd name="T30" fmla="*/ 617 w 4712"/>
              <a:gd name="T31" fmla="*/ 662 h 4068"/>
              <a:gd name="T32" fmla="*/ 313 w 4712"/>
              <a:gd name="T33" fmla="*/ 1876 h 4068"/>
              <a:gd name="T34" fmla="*/ 3652 w 4712"/>
              <a:gd name="T35" fmla="*/ 2711 h 4068"/>
              <a:gd name="T36" fmla="*/ 4225 w 4712"/>
              <a:gd name="T37" fmla="*/ 1565 h 4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12" h="4068">
                <a:moveTo>
                  <a:pt x="1409" y="2190"/>
                </a:moveTo>
                <a:lnTo>
                  <a:pt x="1409" y="3442"/>
                </a:lnTo>
                <a:lnTo>
                  <a:pt x="0" y="3442"/>
                </a:lnTo>
                <a:moveTo>
                  <a:pt x="0" y="4068"/>
                </a:moveTo>
                <a:lnTo>
                  <a:pt x="2035" y="4068"/>
                </a:lnTo>
                <a:lnTo>
                  <a:pt x="2035" y="2345"/>
                </a:lnTo>
                <a:moveTo>
                  <a:pt x="4225" y="1565"/>
                </a:moveTo>
                <a:lnTo>
                  <a:pt x="4226" y="1563"/>
                </a:lnTo>
                <a:moveTo>
                  <a:pt x="4225" y="1565"/>
                </a:moveTo>
                <a:lnTo>
                  <a:pt x="617" y="662"/>
                </a:lnTo>
                <a:moveTo>
                  <a:pt x="4225" y="1565"/>
                </a:moveTo>
                <a:lnTo>
                  <a:pt x="4400" y="1608"/>
                </a:lnTo>
                <a:lnTo>
                  <a:pt x="4712" y="982"/>
                </a:lnTo>
                <a:lnTo>
                  <a:pt x="782" y="0"/>
                </a:lnTo>
                <a:lnTo>
                  <a:pt x="617" y="662"/>
                </a:lnTo>
                <a:moveTo>
                  <a:pt x="617" y="662"/>
                </a:moveTo>
                <a:lnTo>
                  <a:pt x="313" y="1876"/>
                </a:lnTo>
                <a:lnTo>
                  <a:pt x="3652" y="2711"/>
                </a:lnTo>
                <a:lnTo>
                  <a:pt x="4225" y="1565"/>
                </a:lnTo>
              </a:path>
            </a:pathLst>
          </a:custGeom>
          <a:noFill/>
          <a:ln w="28575" cap="sq">
            <a:solidFill>
              <a:srgbClr val="04040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44267E-99AF-4E58-B9B6-2CA7F2B0A019}"/>
              </a:ext>
            </a:extLst>
          </p:cNvPr>
          <p:cNvSpPr/>
          <p:nvPr/>
        </p:nvSpPr>
        <p:spPr bwMode="auto">
          <a:xfrm>
            <a:off x="1011980" y="6856542"/>
            <a:ext cx="11177427" cy="5082695"/>
          </a:xfrm>
          <a:prstGeom prst="rect">
            <a:avLst/>
          </a:prstGeom>
          <a:solidFill>
            <a:srgbClr val="F8F8F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AF2446-0428-4342-A150-965B46854716}"/>
              </a:ext>
            </a:extLst>
          </p:cNvPr>
          <p:cNvSpPr txBox="1"/>
          <p:nvPr/>
        </p:nvSpPr>
        <p:spPr>
          <a:xfrm>
            <a:off x="3570218" y="6610891"/>
            <a:ext cx="50654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50" dirty="0" err="1">
                <a:solidFill>
                  <a:srgbClr val="040404"/>
                </a:solidFill>
                <a:latin typeface="Segoe UI"/>
              </a:rPr>
              <a:t>Auditing</a:t>
            </a:r>
            <a:endParaRPr lang="fr-FR" sz="1050" dirty="0">
              <a:solidFill>
                <a:srgbClr val="040404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78DD2-675B-418C-89C3-5E47077C9A18}"/>
              </a:ext>
            </a:extLst>
          </p:cNvPr>
          <p:cNvSpPr txBox="1"/>
          <p:nvPr/>
        </p:nvSpPr>
        <p:spPr>
          <a:xfrm>
            <a:off x="3944568" y="5936195"/>
            <a:ext cx="8047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50" dirty="0" err="1">
                <a:solidFill>
                  <a:srgbClr val="040404"/>
                </a:solidFill>
                <a:latin typeface="Segoe UI"/>
              </a:rPr>
              <a:t>Authorization</a:t>
            </a:r>
            <a:endParaRPr lang="fr-FR" sz="1050" dirty="0">
              <a:solidFill>
                <a:srgbClr val="040404"/>
              </a:solidFill>
              <a:latin typeface="Segoe UI"/>
            </a:endParaRPr>
          </a:p>
        </p:txBody>
      </p:sp>
      <p:pic>
        <p:nvPicPr>
          <p:cNvPr id="33" name="Picture 32" descr="A picture containing black, white, woman, sitting&#10;&#10;Description automatically generated">
            <a:extLst>
              <a:ext uri="{FF2B5EF4-FFF2-40B4-BE49-F238E27FC236}">
                <a16:creationId xmlns:a16="http://schemas.microsoft.com/office/drawing/2014/main" id="{2A897BF6-8BB5-4E3D-9ADC-B64B146B19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838" y="3635472"/>
            <a:ext cx="500704" cy="50070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DA994DC-724F-4DFE-BD62-D34E5FE9B451}"/>
              </a:ext>
            </a:extLst>
          </p:cNvPr>
          <p:cNvSpPr/>
          <p:nvPr/>
        </p:nvSpPr>
        <p:spPr bwMode="auto">
          <a:xfrm>
            <a:off x="5297164" y="4174927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Jobs</a:t>
            </a:r>
          </a:p>
        </p:txBody>
      </p:sp>
      <p:pic>
        <p:nvPicPr>
          <p:cNvPr id="35" name="Picture 3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F012B5F-FD41-4B25-88C7-3F59355CA5B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661" y="4444700"/>
            <a:ext cx="500704" cy="50070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27A8E01-043E-49C6-AF0D-7807BD010011}"/>
              </a:ext>
            </a:extLst>
          </p:cNvPr>
          <p:cNvSpPr/>
          <p:nvPr/>
        </p:nvSpPr>
        <p:spPr bwMode="auto">
          <a:xfrm>
            <a:off x="4747333" y="5000051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Calculated</a:t>
            </a: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 &amp;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Rollup</a:t>
            </a: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 </a:t>
            </a: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fields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37" name="Picture 36" descr="A picture containing outdoor, street, white, black&#10;&#10;Description automatically generated">
            <a:extLst>
              <a:ext uri="{FF2B5EF4-FFF2-40B4-BE49-F238E27FC236}">
                <a16:creationId xmlns:a16="http://schemas.microsoft.com/office/drawing/2014/main" id="{8448C470-744D-4886-A01C-D89A265872B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021" y="4334629"/>
            <a:ext cx="500704" cy="50070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28981ED-9A9B-4CAB-9DCE-3D569FC14D26}"/>
              </a:ext>
            </a:extLst>
          </p:cNvPr>
          <p:cNvSpPr/>
          <p:nvPr/>
        </p:nvSpPr>
        <p:spPr bwMode="auto">
          <a:xfrm>
            <a:off x="5595039" y="4858189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Business 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Rules</a:t>
            </a:r>
          </a:p>
        </p:txBody>
      </p:sp>
      <p:pic>
        <p:nvPicPr>
          <p:cNvPr id="39" name="Picture 38" descr="A black sign with white text&#10;&#10;Description automatically generated">
            <a:extLst>
              <a:ext uri="{FF2B5EF4-FFF2-40B4-BE49-F238E27FC236}">
                <a16:creationId xmlns:a16="http://schemas.microsoft.com/office/drawing/2014/main" id="{B57FFF9A-0E42-4AEC-949F-C4DFA4F25CE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7039" y="5147812"/>
            <a:ext cx="500704" cy="50070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7478641-4D37-4ACC-8C91-AE1461F053EF}"/>
              </a:ext>
            </a:extLst>
          </p:cNvPr>
          <p:cNvSpPr/>
          <p:nvPr/>
        </p:nvSpPr>
        <p:spPr bwMode="auto">
          <a:xfrm>
            <a:off x="6696403" y="5663423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Data 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validation</a:t>
            </a:r>
          </a:p>
        </p:txBody>
      </p:sp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ACCA7C1B-8BC5-41B1-BFCE-E2AA74D7E5E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233" y="5220198"/>
            <a:ext cx="500704" cy="50070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E303196-5235-4F95-815C-D1ED247B0B84}"/>
              </a:ext>
            </a:extLst>
          </p:cNvPr>
          <p:cNvSpPr/>
          <p:nvPr/>
        </p:nvSpPr>
        <p:spPr bwMode="auto">
          <a:xfrm>
            <a:off x="5732945" y="5775549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Duplicate 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Detection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47A441A-C7F0-4F2A-99F8-BC20A5E61A7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969" y="5646723"/>
            <a:ext cx="500704" cy="5007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3EFF3AF-6D7F-42F5-8E96-376E352C0292}"/>
              </a:ext>
            </a:extLst>
          </p:cNvPr>
          <p:cNvSpPr/>
          <p:nvPr/>
        </p:nvSpPr>
        <p:spPr bwMode="auto">
          <a:xfrm>
            <a:off x="4861028" y="6202076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Plugins</a:t>
            </a:r>
          </a:p>
        </p:txBody>
      </p:sp>
      <p:pic>
        <p:nvPicPr>
          <p:cNvPr id="45" name="Picture 44" descr="A picture containing object, light, clock&#10;&#10;Description automatically generated">
            <a:extLst>
              <a:ext uri="{FF2B5EF4-FFF2-40B4-BE49-F238E27FC236}">
                <a16:creationId xmlns:a16="http://schemas.microsoft.com/office/drawing/2014/main" id="{9FC4EAF8-42B0-4C91-A9F3-C0595345178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069" y="6137900"/>
            <a:ext cx="500704" cy="50070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9805460-C79F-459F-AF71-2FD495519F2C}"/>
              </a:ext>
            </a:extLst>
          </p:cNvPr>
          <p:cNvSpPr/>
          <p:nvPr/>
        </p:nvSpPr>
        <p:spPr bwMode="auto">
          <a:xfrm>
            <a:off x="5695474" y="6693250"/>
            <a:ext cx="913897" cy="18778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Workflows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449C77D-949C-4286-9E6F-07F2F272D0E8}"/>
              </a:ext>
            </a:extLst>
          </p:cNvPr>
          <p:cNvSpPr/>
          <p:nvPr/>
        </p:nvSpPr>
        <p:spPr bwMode="auto">
          <a:xfrm>
            <a:off x="6743662" y="3148892"/>
            <a:ext cx="1028363" cy="2113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Catalog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and </a:t>
            </a: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discovery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57" name="Picture 56" descr="A picture containing black, white, street, sign&#10;&#10;Description automatically generated">
            <a:extLst>
              <a:ext uri="{FF2B5EF4-FFF2-40B4-BE49-F238E27FC236}">
                <a16:creationId xmlns:a16="http://schemas.microsoft.com/office/drawing/2014/main" id="{ED3DFE4B-780C-4059-9BEB-F95B80E66D0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677" y="2583285"/>
            <a:ext cx="563416" cy="56341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82072E96-73B7-4DC5-B93B-7C6FCD09D7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947" y="3704600"/>
            <a:ext cx="563416" cy="56341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C29D11F-EAAF-42A0-BE20-DC0A0F5A0FEF}"/>
              </a:ext>
            </a:extLst>
          </p:cNvPr>
          <p:cNvSpPr/>
          <p:nvPr/>
        </p:nvSpPr>
        <p:spPr bwMode="auto">
          <a:xfrm>
            <a:off x="6312668" y="4289096"/>
            <a:ext cx="1028363" cy="2113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Modelling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60" name="Picture 59" descr="A picture containing clock&#10;&#10;Description automatically generated">
            <a:extLst>
              <a:ext uri="{FF2B5EF4-FFF2-40B4-BE49-F238E27FC236}">
                <a16:creationId xmlns:a16="http://schemas.microsoft.com/office/drawing/2014/main" id="{499CFDF2-4677-4F64-8500-CC790752DCC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4636" y="4093960"/>
            <a:ext cx="563416" cy="56341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1BC3694-4E41-4781-B869-076B42D9EBD8}"/>
              </a:ext>
            </a:extLst>
          </p:cNvPr>
          <p:cNvSpPr/>
          <p:nvPr/>
        </p:nvSpPr>
        <p:spPr bwMode="auto">
          <a:xfrm>
            <a:off x="7172823" y="4708414"/>
            <a:ext cx="1028363" cy="2113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Reporting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62" name="Picture 61" descr="A close up of a logo&#10;&#10;Description automatically generated">
            <a:extLst>
              <a:ext uri="{FF2B5EF4-FFF2-40B4-BE49-F238E27FC236}">
                <a16:creationId xmlns:a16="http://schemas.microsoft.com/office/drawing/2014/main" id="{D4709222-6752-4E9E-B16B-C85B6B54A5ED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787" y="5752533"/>
            <a:ext cx="563416" cy="56341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8F7D955-207C-4FFE-8B19-56AB3FF9D338}"/>
              </a:ext>
            </a:extLst>
          </p:cNvPr>
          <p:cNvSpPr/>
          <p:nvPr/>
        </p:nvSpPr>
        <p:spPr bwMode="auto">
          <a:xfrm>
            <a:off x="7425315" y="6431398"/>
            <a:ext cx="1028363" cy="2113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Common Data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Model</a:t>
            </a:r>
          </a:p>
        </p:txBody>
      </p:sp>
      <p:pic>
        <p:nvPicPr>
          <p:cNvPr id="64" name="Picture 63" descr="A picture containing building, white, black, woman&#10;&#10;Description automatically generated">
            <a:extLst>
              <a:ext uri="{FF2B5EF4-FFF2-40B4-BE49-F238E27FC236}">
                <a16:creationId xmlns:a16="http://schemas.microsoft.com/office/drawing/2014/main" id="{E30B413B-0279-4FF0-981A-B1B913F92E81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3309" y="1593330"/>
            <a:ext cx="518254" cy="51825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D912079-D55C-4BB4-B46B-A2AA6F3EE3C6}"/>
              </a:ext>
            </a:extLst>
          </p:cNvPr>
          <p:cNvSpPr/>
          <p:nvPr/>
        </p:nvSpPr>
        <p:spPr bwMode="auto">
          <a:xfrm>
            <a:off x="8282556" y="2111584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Relational</a:t>
            </a: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 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databases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66" name="Picture 65" descr="A close up of a sign&#10;&#10;Description automatically generated">
            <a:extLst>
              <a:ext uri="{FF2B5EF4-FFF2-40B4-BE49-F238E27FC236}">
                <a16:creationId xmlns:a16="http://schemas.microsoft.com/office/drawing/2014/main" id="{A7EFC3FA-83B4-43A3-852B-093790F3F99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biLevel thresh="7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7359" y="2664537"/>
            <a:ext cx="518254" cy="51825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9D5A585-71B0-4BE2-B010-6DBDD5D5575F}"/>
              </a:ext>
            </a:extLst>
          </p:cNvPr>
          <p:cNvSpPr/>
          <p:nvPr/>
        </p:nvSpPr>
        <p:spPr bwMode="auto">
          <a:xfrm>
            <a:off x="8055951" y="3207739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Files and 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blobs </a:t>
            </a:r>
          </a:p>
        </p:txBody>
      </p: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CF5EBFAF-D8A3-4E13-B213-DB4517BBFFBB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4251" y="3269598"/>
            <a:ext cx="518254" cy="51825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38124C7-FA61-4B7C-9421-9EFD16959707}"/>
              </a:ext>
            </a:extLst>
          </p:cNvPr>
          <p:cNvSpPr/>
          <p:nvPr/>
        </p:nvSpPr>
        <p:spPr bwMode="auto">
          <a:xfrm>
            <a:off x="9009863" y="3782839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Log files</a:t>
            </a:r>
          </a:p>
        </p:txBody>
      </p:sp>
      <p:pic>
        <p:nvPicPr>
          <p:cNvPr id="70" name="Picture 69" descr="A picture containing sitting&#10;&#10;Description automatically generated">
            <a:extLst>
              <a:ext uri="{FF2B5EF4-FFF2-40B4-BE49-F238E27FC236}">
                <a16:creationId xmlns:a16="http://schemas.microsoft.com/office/drawing/2014/main" id="{CD6C1A4B-1C9B-4181-AC24-45D40B0C2109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2834" y="4148862"/>
            <a:ext cx="518254" cy="51825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7267C01-12DE-4441-A204-B840D472D3DB}"/>
              </a:ext>
            </a:extLst>
          </p:cNvPr>
          <p:cNvSpPr/>
          <p:nvPr/>
        </p:nvSpPr>
        <p:spPr bwMode="auto">
          <a:xfrm>
            <a:off x="8507445" y="4687053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Semi-</a:t>
            </a: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structured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data</a:t>
            </a:r>
          </a:p>
        </p:txBody>
      </p:sp>
      <p:pic>
        <p:nvPicPr>
          <p:cNvPr id="72" name="Picture 71" descr="A picture containing black, white&#10;&#10;Description automatically generated">
            <a:extLst>
              <a:ext uri="{FF2B5EF4-FFF2-40B4-BE49-F238E27FC236}">
                <a16:creationId xmlns:a16="http://schemas.microsoft.com/office/drawing/2014/main" id="{71D2B1C6-9EB5-4993-8090-8BB7BDADFC8A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9836" y="5110389"/>
            <a:ext cx="518254" cy="51825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8114BF8-8FC9-4353-8E49-4023CFB84BBB}"/>
              </a:ext>
            </a:extLst>
          </p:cNvPr>
          <p:cNvSpPr/>
          <p:nvPr/>
        </p:nvSpPr>
        <p:spPr bwMode="auto">
          <a:xfrm>
            <a:off x="9296975" y="5716390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Search</a:t>
            </a: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 and</a:t>
            </a:r>
          </a:p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Find</a:t>
            </a: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 data</a:t>
            </a:r>
          </a:p>
        </p:txBody>
      </p:sp>
      <p:pic>
        <p:nvPicPr>
          <p:cNvPr id="74" name="Picture 73" descr="A picture containing table, drawing, shirt, room&#10;&#10;Description automatically generated">
            <a:extLst>
              <a:ext uri="{FF2B5EF4-FFF2-40B4-BE49-F238E27FC236}">
                <a16:creationId xmlns:a16="http://schemas.microsoft.com/office/drawing/2014/main" id="{42AC8C82-4C32-4761-939E-2A656AD75445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email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6244" y="5989653"/>
            <a:ext cx="518254" cy="51825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FC93D43-3077-41B6-98B3-613ACAA56300}"/>
              </a:ext>
            </a:extLst>
          </p:cNvPr>
          <p:cNvSpPr/>
          <p:nvPr/>
        </p:nvSpPr>
        <p:spPr bwMode="auto">
          <a:xfrm>
            <a:off x="8462406" y="6616830"/>
            <a:ext cx="945932" cy="1943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Data </a:t>
            </a: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lake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77" name="Picture 76" descr="A picture containing circuit, meter, clock&#10;&#10;Description automatically generated">
            <a:extLst>
              <a:ext uri="{FF2B5EF4-FFF2-40B4-BE49-F238E27FC236}">
                <a16:creationId xmlns:a16="http://schemas.microsoft.com/office/drawing/2014/main" id="{ABBBAF49-86CC-4EE0-9D89-D7695146021F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461" y="1520336"/>
            <a:ext cx="697529" cy="69752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42CABB1-463F-4E0B-BB4C-C57F0CE8378E}"/>
              </a:ext>
            </a:extLst>
          </p:cNvPr>
          <p:cNvSpPr/>
          <p:nvPr/>
        </p:nvSpPr>
        <p:spPr bwMode="auto">
          <a:xfrm>
            <a:off x="9787651" y="2309849"/>
            <a:ext cx="1273149" cy="261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Eventing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79" name="Picture 78" descr="A close up of a logo&#10;&#10;Description automatically generated">
            <a:extLst>
              <a:ext uri="{FF2B5EF4-FFF2-40B4-BE49-F238E27FC236}">
                <a16:creationId xmlns:a16="http://schemas.microsoft.com/office/drawing/2014/main" id="{8CD6297C-75BC-4BB2-B915-A3A2F4AEB339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331" y="3948937"/>
            <a:ext cx="697529" cy="6975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5C97FEB-D4A1-4292-AB91-3EEADC570933}"/>
              </a:ext>
            </a:extLst>
          </p:cNvPr>
          <p:cNvSpPr/>
          <p:nvPr/>
        </p:nvSpPr>
        <p:spPr bwMode="auto">
          <a:xfrm>
            <a:off x="10517523" y="4738451"/>
            <a:ext cx="1273149" cy="261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Webhooks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81" name="Picture 80" descr="A picture containing outdoor, metal, bicycle, white&#10;&#10;Description automatically generated">
            <a:extLst>
              <a:ext uri="{FF2B5EF4-FFF2-40B4-BE49-F238E27FC236}">
                <a16:creationId xmlns:a16="http://schemas.microsoft.com/office/drawing/2014/main" id="{2F6142C0-C1B3-40A7-BD0E-E66F0BBEC357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7379" y="5359976"/>
            <a:ext cx="697529" cy="69752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CAF923C3-522C-47A5-BA91-615A48FA4C67}"/>
              </a:ext>
            </a:extLst>
          </p:cNvPr>
          <p:cNvSpPr/>
          <p:nvPr/>
        </p:nvSpPr>
        <p:spPr bwMode="auto">
          <a:xfrm>
            <a:off x="10579570" y="6149490"/>
            <a:ext cx="1273149" cy="261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>
                <a:solidFill>
                  <a:srgbClr val="000000"/>
                </a:solidFill>
                <a:latin typeface="Segoe UI"/>
                <a:cs typeface="Segoe UI" pitchFamily="34" charset="0"/>
              </a:rPr>
              <a:t>Data export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57D140-2BA6-4139-B8F9-1BFFDD845A97}"/>
              </a:ext>
            </a:extLst>
          </p:cNvPr>
          <p:cNvSpPr txBox="1"/>
          <p:nvPr/>
        </p:nvSpPr>
        <p:spPr>
          <a:xfrm rot="19526717">
            <a:off x="2828803" y="4637801"/>
            <a:ext cx="12045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Security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21A46A-2B90-4867-91A8-87920890DDA6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3032" y="2681860"/>
            <a:ext cx="763537" cy="756656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857ED804-4A14-49A8-B730-BEB3B0128E16}"/>
              </a:ext>
            </a:extLst>
          </p:cNvPr>
          <p:cNvSpPr/>
          <p:nvPr/>
        </p:nvSpPr>
        <p:spPr bwMode="auto">
          <a:xfrm>
            <a:off x="10310633" y="3505839"/>
            <a:ext cx="1273149" cy="261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defRPr/>
            </a:pPr>
            <a:r>
              <a:rPr lang="fr-FR" sz="1000" dirty="0" err="1">
                <a:solidFill>
                  <a:srgbClr val="000000"/>
                </a:solidFill>
                <a:latin typeface="Segoe UI"/>
                <a:cs typeface="Segoe UI" pitchFamily="34" charset="0"/>
              </a:rPr>
              <a:t>Dataflow</a:t>
            </a:r>
            <a:endParaRPr lang="fr-FR" sz="1000" dirty="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1B60A4-AB52-43B1-BFC4-773080635036}"/>
              </a:ext>
            </a:extLst>
          </p:cNvPr>
          <p:cNvSpPr txBox="1"/>
          <p:nvPr/>
        </p:nvSpPr>
        <p:spPr>
          <a:xfrm>
            <a:off x="3434096" y="5328005"/>
            <a:ext cx="87363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050" dirty="0" err="1">
                <a:solidFill>
                  <a:srgbClr val="040404"/>
                </a:solidFill>
                <a:latin typeface="Segoe UI"/>
              </a:rPr>
              <a:t>Authentication</a:t>
            </a:r>
            <a:endParaRPr lang="fr-FR" sz="1050" dirty="0">
              <a:solidFill>
                <a:srgbClr val="040404"/>
              </a:solidFill>
              <a:latin typeface="Segoe U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26A8FE7-F548-48C4-A72F-A03F64AC5A17}"/>
              </a:ext>
            </a:extLst>
          </p:cNvPr>
          <p:cNvSpPr txBox="1"/>
          <p:nvPr/>
        </p:nvSpPr>
        <p:spPr>
          <a:xfrm>
            <a:off x="3017925" y="6016975"/>
            <a:ext cx="575479" cy="4224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745" b="1" dirty="0">
                <a:solidFill>
                  <a:srgbClr val="040404"/>
                </a:solidFill>
                <a:latin typeface="Segoe UI"/>
              </a:rPr>
              <a:t>API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14356BA-A3A9-4C61-8FDD-8C087641C2C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496419" y="5327170"/>
            <a:ext cx="1230721" cy="123072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CF84DD-B37B-4BA0-A724-EE6841AC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Dataverse 💖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29D01DA-B786-415F-B573-4B5160B33FB9}"/>
              </a:ext>
            </a:extLst>
          </p:cNvPr>
          <p:cNvSpPr/>
          <p:nvPr/>
        </p:nvSpPr>
        <p:spPr>
          <a:xfrm>
            <a:off x="9543993" y="863436"/>
            <a:ext cx="2383815" cy="5799914"/>
          </a:xfrm>
          <a:custGeom>
            <a:avLst/>
            <a:gdLst>
              <a:gd name="connsiteX0" fmla="*/ 25520 w 2383815"/>
              <a:gd name="connsiteY0" fmla="*/ 639439 h 5799914"/>
              <a:gd name="connsiteX1" fmla="*/ 269963 w 2383815"/>
              <a:gd name="connsiteY1" fmla="*/ 1915978 h 5799914"/>
              <a:gd name="connsiteX2" fmla="*/ 378605 w 2383815"/>
              <a:gd name="connsiteY2" fmla="*/ 2196635 h 5799914"/>
              <a:gd name="connsiteX3" fmla="*/ 948973 w 2383815"/>
              <a:gd name="connsiteY3" fmla="*/ 4079756 h 5799914"/>
              <a:gd name="connsiteX4" fmla="*/ 1157203 w 2383815"/>
              <a:gd name="connsiteY4" fmla="*/ 4976049 h 5799914"/>
              <a:gd name="connsiteX5" fmla="*/ 1184363 w 2383815"/>
              <a:gd name="connsiteY5" fmla="*/ 5120905 h 5799914"/>
              <a:gd name="connsiteX6" fmla="*/ 1374486 w 2383815"/>
              <a:gd name="connsiteY6" fmla="*/ 5745594 h 5799914"/>
              <a:gd name="connsiteX7" fmla="*/ 1709464 w 2383815"/>
              <a:gd name="connsiteY7" fmla="*/ 5799914 h 5799914"/>
              <a:gd name="connsiteX8" fmla="*/ 2053496 w 2383815"/>
              <a:gd name="connsiteY8" fmla="*/ 5736540 h 5799914"/>
              <a:gd name="connsiteX9" fmla="*/ 2316047 w 2383815"/>
              <a:gd name="connsiteY9" fmla="*/ 5247653 h 5799914"/>
              <a:gd name="connsiteX10" fmla="*/ 2252672 w 2383815"/>
              <a:gd name="connsiteY10" fmla="*/ 3174410 h 5799914"/>
              <a:gd name="connsiteX11" fmla="*/ 2162138 w 2383815"/>
              <a:gd name="connsiteY11" fmla="*/ 2124208 h 5799914"/>
              <a:gd name="connsiteX12" fmla="*/ 1999175 w 2383815"/>
              <a:gd name="connsiteY12" fmla="*/ 1644374 h 5799914"/>
              <a:gd name="connsiteX13" fmla="*/ 1609876 w 2383815"/>
              <a:gd name="connsiteY13" fmla="*/ 838615 h 5799914"/>
              <a:gd name="connsiteX14" fmla="*/ 867492 w 2383815"/>
              <a:gd name="connsiteY14" fmla="*/ 14750 h 5799914"/>
              <a:gd name="connsiteX15" fmla="*/ 487247 w 2383815"/>
              <a:gd name="connsiteY15" fmla="*/ 23804 h 5799914"/>
              <a:gd name="connsiteX16" fmla="*/ 16466 w 2383815"/>
              <a:gd name="connsiteY16" fmla="*/ 512691 h 5799914"/>
              <a:gd name="connsiteX17" fmla="*/ 25520 w 2383815"/>
              <a:gd name="connsiteY17" fmla="*/ 639439 h 579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83815" h="5799914" extrusionOk="0">
                <a:moveTo>
                  <a:pt x="25520" y="639439"/>
                </a:moveTo>
                <a:cubicBezTo>
                  <a:pt x="107494" y="846999"/>
                  <a:pt x="131897" y="1502600"/>
                  <a:pt x="269963" y="1915978"/>
                </a:cubicBezTo>
                <a:cubicBezTo>
                  <a:pt x="296727" y="2023856"/>
                  <a:pt x="360861" y="2105554"/>
                  <a:pt x="378605" y="2196635"/>
                </a:cubicBezTo>
                <a:cubicBezTo>
                  <a:pt x="523360" y="2764327"/>
                  <a:pt x="732338" y="3434145"/>
                  <a:pt x="948973" y="4079756"/>
                </a:cubicBezTo>
                <a:cubicBezTo>
                  <a:pt x="991064" y="4398167"/>
                  <a:pt x="1136959" y="4701657"/>
                  <a:pt x="1157203" y="4976049"/>
                </a:cubicBezTo>
                <a:cubicBezTo>
                  <a:pt x="1169081" y="5021094"/>
                  <a:pt x="1169370" y="5066209"/>
                  <a:pt x="1184363" y="5120905"/>
                </a:cubicBezTo>
                <a:cubicBezTo>
                  <a:pt x="1254595" y="5319426"/>
                  <a:pt x="1214847" y="5562765"/>
                  <a:pt x="1374486" y="5745594"/>
                </a:cubicBezTo>
                <a:cubicBezTo>
                  <a:pt x="1455285" y="5838981"/>
                  <a:pt x="1591712" y="5769257"/>
                  <a:pt x="1709464" y="5799914"/>
                </a:cubicBezTo>
                <a:cubicBezTo>
                  <a:pt x="1843218" y="5776610"/>
                  <a:pt x="1950996" y="5808913"/>
                  <a:pt x="2053496" y="5736540"/>
                </a:cubicBezTo>
                <a:cubicBezTo>
                  <a:pt x="2242311" y="5642663"/>
                  <a:pt x="2283094" y="5399440"/>
                  <a:pt x="2316047" y="5247653"/>
                </a:cubicBezTo>
                <a:cubicBezTo>
                  <a:pt x="2462337" y="4177382"/>
                  <a:pt x="2396887" y="4918769"/>
                  <a:pt x="2252672" y="3174410"/>
                </a:cubicBezTo>
                <a:cubicBezTo>
                  <a:pt x="2220518" y="2826956"/>
                  <a:pt x="2220179" y="2483288"/>
                  <a:pt x="2162138" y="2124208"/>
                </a:cubicBezTo>
                <a:cubicBezTo>
                  <a:pt x="2128869" y="1953505"/>
                  <a:pt x="2054662" y="1814739"/>
                  <a:pt x="1999175" y="1644374"/>
                </a:cubicBezTo>
                <a:cubicBezTo>
                  <a:pt x="1933948" y="1373391"/>
                  <a:pt x="1786041" y="1121984"/>
                  <a:pt x="1609876" y="838615"/>
                </a:cubicBezTo>
                <a:cubicBezTo>
                  <a:pt x="1408345" y="432197"/>
                  <a:pt x="1159372" y="269293"/>
                  <a:pt x="867492" y="14750"/>
                </a:cubicBezTo>
                <a:cubicBezTo>
                  <a:pt x="744495" y="31593"/>
                  <a:pt x="597563" y="-25126"/>
                  <a:pt x="487247" y="23804"/>
                </a:cubicBezTo>
                <a:cubicBezTo>
                  <a:pt x="284918" y="119782"/>
                  <a:pt x="41482" y="311812"/>
                  <a:pt x="16466" y="512691"/>
                </a:cubicBezTo>
                <a:cubicBezTo>
                  <a:pt x="-5518" y="574633"/>
                  <a:pt x="-31982" y="420613"/>
                  <a:pt x="25520" y="639439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3940048">
                  <a:custGeom>
                    <a:avLst/>
                    <a:gdLst>
                      <a:gd name="connsiteX0" fmla="*/ 25520 w 2383815"/>
                      <a:gd name="connsiteY0" fmla="*/ 639439 h 5799914"/>
                      <a:gd name="connsiteX1" fmla="*/ 269963 w 2383815"/>
                      <a:gd name="connsiteY1" fmla="*/ 1915978 h 5799914"/>
                      <a:gd name="connsiteX2" fmla="*/ 378605 w 2383815"/>
                      <a:gd name="connsiteY2" fmla="*/ 2196635 h 5799914"/>
                      <a:gd name="connsiteX3" fmla="*/ 948973 w 2383815"/>
                      <a:gd name="connsiteY3" fmla="*/ 4079756 h 5799914"/>
                      <a:gd name="connsiteX4" fmla="*/ 1157203 w 2383815"/>
                      <a:gd name="connsiteY4" fmla="*/ 4976049 h 5799914"/>
                      <a:gd name="connsiteX5" fmla="*/ 1184363 w 2383815"/>
                      <a:gd name="connsiteY5" fmla="*/ 5120905 h 5799914"/>
                      <a:gd name="connsiteX6" fmla="*/ 1374486 w 2383815"/>
                      <a:gd name="connsiteY6" fmla="*/ 5745594 h 5799914"/>
                      <a:gd name="connsiteX7" fmla="*/ 1709464 w 2383815"/>
                      <a:gd name="connsiteY7" fmla="*/ 5799914 h 5799914"/>
                      <a:gd name="connsiteX8" fmla="*/ 2053496 w 2383815"/>
                      <a:gd name="connsiteY8" fmla="*/ 5736540 h 5799914"/>
                      <a:gd name="connsiteX9" fmla="*/ 2316047 w 2383815"/>
                      <a:gd name="connsiteY9" fmla="*/ 5247653 h 5799914"/>
                      <a:gd name="connsiteX10" fmla="*/ 2252672 w 2383815"/>
                      <a:gd name="connsiteY10" fmla="*/ 3174410 h 5799914"/>
                      <a:gd name="connsiteX11" fmla="*/ 2162138 w 2383815"/>
                      <a:gd name="connsiteY11" fmla="*/ 2124208 h 5799914"/>
                      <a:gd name="connsiteX12" fmla="*/ 1999175 w 2383815"/>
                      <a:gd name="connsiteY12" fmla="*/ 1644374 h 5799914"/>
                      <a:gd name="connsiteX13" fmla="*/ 1609876 w 2383815"/>
                      <a:gd name="connsiteY13" fmla="*/ 838615 h 5799914"/>
                      <a:gd name="connsiteX14" fmla="*/ 867492 w 2383815"/>
                      <a:gd name="connsiteY14" fmla="*/ 14750 h 5799914"/>
                      <a:gd name="connsiteX15" fmla="*/ 487247 w 2383815"/>
                      <a:gd name="connsiteY15" fmla="*/ 23804 h 5799914"/>
                      <a:gd name="connsiteX16" fmla="*/ 16466 w 2383815"/>
                      <a:gd name="connsiteY16" fmla="*/ 512691 h 5799914"/>
                      <a:gd name="connsiteX17" fmla="*/ 25520 w 2383815"/>
                      <a:gd name="connsiteY17" fmla="*/ 639439 h 5799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83815" h="5799914">
                        <a:moveTo>
                          <a:pt x="25520" y="639439"/>
                        </a:moveTo>
                        <a:cubicBezTo>
                          <a:pt x="67770" y="873320"/>
                          <a:pt x="174159" y="1493459"/>
                          <a:pt x="269963" y="1915978"/>
                        </a:cubicBezTo>
                        <a:cubicBezTo>
                          <a:pt x="292146" y="2013812"/>
                          <a:pt x="348569" y="2100920"/>
                          <a:pt x="378605" y="2196635"/>
                        </a:cubicBezTo>
                        <a:cubicBezTo>
                          <a:pt x="574979" y="2822414"/>
                          <a:pt x="800552" y="3440902"/>
                          <a:pt x="948973" y="4079756"/>
                        </a:cubicBezTo>
                        <a:cubicBezTo>
                          <a:pt x="1018383" y="4378520"/>
                          <a:pt x="1089565" y="4676879"/>
                          <a:pt x="1157203" y="4976049"/>
                        </a:cubicBezTo>
                        <a:cubicBezTo>
                          <a:pt x="1168036" y="5023966"/>
                          <a:pt x="1171014" y="5073627"/>
                          <a:pt x="1184363" y="5120905"/>
                        </a:cubicBezTo>
                        <a:cubicBezTo>
                          <a:pt x="1243507" y="5330375"/>
                          <a:pt x="1241333" y="5573413"/>
                          <a:pt x="1374486" y="5745594"/>
                        </a:cubicBezTo>
                        <a:cubicBezTo>
                          <a:pt x="1443686" y="5835076"/>
                          <a:pt x="1597805" y="5781807"/>
                          <a:pt x="1709464" y="5799914"/>
                        </a:cubicBezTo>
                        <a:cubicBezTo>
                          <a:pt x="1824141" y="5778789"/>
                          <a:pt x="1949200" y="5788688"/>
                          <a:pt x="2053496" y="5736540"/>
                        </a:cubicBezTo>
                        <a:cubicBezTo>
                          <a:pt x="2223099" y="5651738"/>
                          <a:pt x="2267629" y="5392905"/>
                          <a:pt x="2316047" y="5247653"/>
                        </a:cubicBezTo>
                        <a:cubicBezTo>
                          <a:pt x="2434929" y="4276766"/>
                          <a:pt x="2387060" y="4903935"/>
                          <a:pt x="2252672" y="3174410"/>
                        </a:cubicBezTo>
                        <a:cubicBezTo>
                          <a:pt x="2225452" y="2824100"/>
                          <a:pt x="2219570" y="2470848"/>
                          <a:pt x="2162138" y="2124208"/>
                        </a:cubicBezTo>
                        <a:cubicBezTo>
                          <a:pt x="2134528" y="1957562"/>
                          <a:pt x="2065847" y="1799577"/>
                          <a:pt x="1999175" y="1644374"/>
                        </a:cubicBezTo>
                        <a:cubicBezTo>
                          <a:pt x="1881439" y="1370301"/>
                          <a:pt x="1764366" y="1093783"/>
                          <a:pt x="1609876" y="838615"/>
                        </a:cubicBezTo>
                        <a:cubicBezTo>
                          <a:pt x="1371964" y="445659"/>
                          <a:pt x="1179891" y="301115"/>
                          <a:pt x="867492" y="14750"/>
                        </a:cubicBezTo>
                        <a:cubicBezTo>
                          <a:pt x="740744" y="17768"/>
                          <a:pt x="603992" y="-25641"/>
                          <a:pt x="487247" y="23804"/>
                        </a:cubicBezTo>
                        <a:cubicBezTo>
                          <a:pt x="318209" y="95397"/>
                          <a:pt x="67395" y="297658"/>
                          <a:pt x="16466" y="512691"/>
                        </a:cubicBezTo>
                        <a:cubicBezTo>
                          <a:pt x="3251" y="568486"/>
                          <a:pt x="-16730" y="405558"/>
                          <a:pt x="25520" y="639439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8137948-52A4-14A8-1F81-82CE51675118}"/>
              </a:ext>
            </a:extLst>
          </p:cNvPr>
          <p:cNvGrpSpPr/>
          <p:nvPr/>
        </p:nvGrpSpPr>
        <p:grpSpPr>
          <a:xfrm>
            <a:off x="111945" y="3937547"/>
            <a:ext cx="3038282" cy="2898165"/>
            <a:chOff x="111945" y="3937547"/>
            <a:chExt cx="3038282" cy="2898165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C4BE93A6-75BC-4873-B6D6-88F65AD3A946}"/>
                </a:ext>
              </a:extLst>
            </p:cNvPr>
            <p:cNvGrpSpPr/>
            <p:nvPr/>
          </p:nvGrpSpPr>
          <p:grpSpPr>
            <a:xfrm>
              <a:off x="111945" y="4087231"/>
              <a:ext cx="3038282" cy="2748481"/>
              <a:chOff x="111095" y="4087324"/>
              <a:chExt cx="3038713" cy="2748872"/>
            </a:xfrm>
          </p:grpSpPr>
          <p:pic>
            <p:nvPicPr>
              <p:cNvPr id="29" name="Graphique 28">
                <a:extLst>
                  <a:ext uri="{FF2B5EF4-FFF2-40B4-BE49-F238E27FC236}">
                    <a16:creationId xmlns:a16="http://schemas.microsoft.com/office/drawing/2014/main" id="{C8D8EFFB-4866-486D-BCF7-672F8E94B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91069" y="4375765"/>
                <a:ext cx="936768" cy="936768"/>
              </a:xfrm>
              <a:prstGeom prst="rect">
                <a:avLst/>
              </a:prstGeom>
            </p:spPr>
          </p:pic>
          <p:pic>
            <p:nvPicPr>
              <p:cNvPr id="47" name="Graphique 46">
                <a:extLst>
                  <a:ext uri="{FF2B5EF4-FFF2-40B4-BE49-F238E27FC236}">
                    <a16:creationId xmlns:a16="http://schemas.microsoft.com/office/drawing/2014/main" id="{3F5C8868-4552-46A4-85A2-9E16D15A0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111095" y="5188084"/>
                <a:ext cx="936768" cy="936768"/>
              </a:xfrm>
              <a:prstGeom prst="rect">
                <a:avLst/>
              </a:prstGeom>
            </p:spPr>
          </p:pic>
          <p:pic>
            <p:nvPicPr>
              <p:cNvPr id="49" name="Graphique 48">
                <a:extLst>
                  <a:ext uri="{FF2B5EF4-FFF2-40B4-BE49-F238E27FC236}">
                    <a16:creationId xmlns:a16="http://schemas.microsoft.com/office/drawing/2014/main" id="{7114A004-E37B-4F78-BCBB-8C15914BA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06566" y="5957174"/>
                <a:ext cx="885438" cy="879022"/>
              </a:xfrm>
              <a:prstGeom prst="rect">
                <a:avLst/>
              </a:prstGeom>
            </p:spPr>
          </p:pic>
          <p:pic>
            <p:nvPicPr>
              <p:cNvPr id="52" name="Graphique 51">
                <a:extLst>
                  <a:ext uri="{FF2B5EF4-FFF2-40B4-BE49-F238E27FC236}">
                    <a16:creationId xmlns:a16="http://schemas.microsoft.com/office/drawing/2014/main" id="{4484237C-D35F-4371-95E2-B4B22F444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2229250" y="4087324"/>
                <a:ext cx="920558" cy="914296"/>
              </a:xfrm>
              <a:prstGeom prst="rect">
                <a:avLst/>
              </a:prstGeom>
            </p:spPr>
          </p:pic>
        </p:grp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FCB9FC7C-EA29-A85C-00B7-1DD139E18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54494" y="3937547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Ellipse 21">
            <a:extLst>
              <a:ext uri="{FF2B5EF4-FFF2-40B4-BE49-F238E27FC236}">
                <a16:creationId xmlns:a16="http://schemas.microsoft.com/office/drawing/2014/main" id="{57A9CDD5-0020-134F-DF88-5450F94294B2}"/>
              </a:ext>
            </a:extLst>
          </p:cNvPr>
          <p:cNvSpPr/>
          <p:nvPr/>
        </p:nvSpPr>
        <p:spPr>
          <a:xfrm>
            <a:off x="3826738" y="5187834"/>
            <a:ext cx="1101445" cy="1156104"/>
          </a:xfrm>
          <a:custGeom>
            <a:avLst/>
            <a:gdLst>
              <a:gd name="connsiteX0" fmla="*/ 0 w 1101445"/>
              <a:gd name="connsiteY0" fmla="*/ 578052 h 1156104"/>
              <a:gd name="connsiteX1" fmla="*/ 550723 w 1101445"/>
              <a:gd name="connsiteY1" fmla="*/ 0 h 1156104"/>
              <a:gd name="connsiteX2" fmla="*/ 1101446 w 1101445"/>
              <a:gd name="connsiteY2" fmla="*/ 578052 h 1156104"/>
              <a:gd name="connsiteX3" fmla="*/ 550723 w 1101445"/>
              <a:gd name="connsiteY3" fmla="*/ 1156104 h 1156104"/>
              <a:gd name="connsiteX4" fmla="*/ 0 w 1101445"/>
              <a:gd name="connsiteY4" fmla="*/ 578052 h 115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445" h="1156104" extrusionOk="0">
                <a:moveTo>
                  <a:pt x="0" y="578052"/>
                </a:moveTo>
                <a:cubicBezTo>
                  <a:pt x="5504" y="217399"/>
                  <a:pt x="265624" y="15351"/>
                  <a:pt x="550723" y="0"/>
                </a:cubicBezTo>
                <a:cubicBezTo>
                  <a:pt x="813827" y="-15522"/>
                  <a:pt x="1119253" y="196366"/>
                  <a:pt x="1101446" y="578052"/>
                </a:cubicBezTo>
                <a:cubicBezTo>
                  <a:pt x="1115770" y="887833"/>
                  <a:pt x="823792" y="1235316"/>
                  <a:pt x="550723" y="1156104"/>
                </a:cubicBezTo>
                <a:cubicBezTo>
                  <a:pt x="229834" y="1211058"/>
                  <a:pt x="35411" y="866155"/>
                  <a:pt x="0" y="57805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2" name="Zoom de diapositive 31">
                <a:extLst>
                  <a:ext uri="{FF2B5EF4-FFF2-40B4-BE49-F238E27FC236}">
                    <a16:creationId xmlns:a16="http://schemas.microsoft.com/office/drawing/2014/main" id="{D31ADB62-1A06-0657-7E36-C33E4F72B6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509812"/>
                  </p:ext>
                </p:extLst>
              </p:nvPr>
            </p:nvGraphicFramePr>
            <p:xfrm>
              <a:off x="328056" y="946844"/>
              <a:ext cx="4720053" cy="2655030"/>
            </p:xfrm>
            <a:graphic>
              <a:graphicData uri="http://schemas.microsoft.com/office/powerpoint/2016/slidezoom">
                <pslz:sldZm>
                  <pslz:sldZmObj sldId="2076138757" cId="2236719465">
                    <pslz:zmPr id="{DBCBE23A-85E7-432C-ABA1-42568BC1969F}" returnToParent="0" transitionDur="100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20053" cy="26550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2" name="Zoom de diapositive 31">
                <a:extLst>
                  <a:ext uri="{FF2B5EF4-FFF2-40B4-BE49-F238E27FC236}">
                    <a16:creationId xmlns:a16="http://schemas.microsoft.com/office/drawing/2014/main" id="{D31ADB62-1A06-0657-7E36-C33E4F72B6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8056" y="946844"/>
                <a:ext cx="4720053" cy="26550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408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" grpId="0" animBg="1"/>
      <p:bldP spid="6" grpId="0" animBg="1"/>
      <p:bldP spid="5" grpId="0" animBg="1"/>
      <p:bldP spid="4" grpId="0" animBg="1"/>
      <p:bldP spid="15" grpId="0"/>
      <p:bldP spid="16" grpId="0"/>
      <p:bldP spid="17" grpId="0"/>
      <p:bldP spid="18" grpId="0"/>
      <p:bldP spid="23" grpId="0" animBg="1"/>
      <p:bldP spid="24" grpId="0" animBg="1"/>
      <p:bldP spid="26" grpId="0" animBg="1"/>
      <p:bldP spid="30" grpId="0"/>
      <p:bldP spid="31" grpId="0"/>
      <p:bldP spid="34" grpId="0"/>
      <p:bldP spid="36" grpId="0"/>
      <p:bldP spid="38" grpId="0"/>
      <p:bldP spid="40" grpId="0"/>
      <p:bldP spid="42" grpId="0"/>
      <p:bldP spid="44" grpId="0"/>
      <p:bldP spid="46" grpId="0"/>
      <p:bldP spid="56" grpId="0"/>
      <p:bldP spid="59" grpId="0"/>
      <p:bldP spid="61" grpId="0"/>
      <p:bldP spid="63" grpId="0"/>
      <p:bldP spid="65" grpId="0"/>
      <p:bldP spid="67" grpId="0"/>
      <p:bldP spid="69" grpId="0"/>
      <p:bldP spid="71" grpId="0"/>
      <p:bldP spid="73" grpId="0"/>
      <p:bldP spid="75" grpId="0"/>
      <p:bldP spid="78" grpId="0"/>
      <p:bldP spid="80" grpId="0"/>
      <p:bldP spid="82" grpId="0"/>
      <p:bldP spid="14" grpId="0"/>
      <p:bldP spid="108" grpId="0"/>
      <p:bldP spid="27" grpId="0"/>
      <p:bldP spid="130" grpId="0"/>
      <p:bldP spid="8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C176DB-5B09-9CFB-CC0B-76DC7AED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C0052F-8A5A-10A2-05DE-C8749A0CA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4"/>
            <a:ext cx="12192000" cy="68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1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7D23BA-3AF9-4C7F-82FE-91C479DF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424" y="162897"/>
            <a:ext cx="6622774" cy="953037"/>
          </a:xfrm>
        </p:spPr>
        <p:txBody>
          <a:bodyPr>
            <a:normAutofit fontScale="90000"/>
          </a:bodyPr>
          <a:lstStyle/>
          <a:p>
            <a:r>
              <a:rPr lang="fr-FR" dirty="0"/>
              <a:t>Mais beaucoup de chose passe par les 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A0314-DB74-4714-8BA0-3DB65B835A2F}"/>
              </a:ext>
            </a:extLst>
          </p:cNvPr>
          <p:cNvSpPr/>
          <p:nvPr/>
        </p:nvSpPr>
        <p:spPr>
          <a:xfrm>
            <a:off x="6373759" y="1319087"/>
            <a:ext cx="142162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.NET Client</a:t>
            </a:r>
          </a:p>
          <a:p>
            <a:pPr algn="ctr"/>
            <a:r>
              <a:rPr lang="fr-FR" sz="1050" dirty="0"/>
              <a:t>SDK </a:t>
            </a:r>
            <a:r>
              <a:rPr lang="fr-FR" sz="1050" dirty="0" err="1"/>
              <a:t>assemblies</a:t>
            </a:r>
            <a:endParaRPr lang="fr-FR" sz="1050" dirty="0"/>
          </a:p>
          <a:p>
            <a:pPr algn="ctr"/>
            <a:r>
              <a:rPr lang="fr-FR" sz="1050" dirty="0"/>
              <a:t>&amp; XRM </a:t>
            </a:r>
            <a:r>
              <a:rPr lang="fr-FR" sz="1050" dirty="0" err="1"/>
              <a:t>Toolins</a:t>
            </a:r>
            <a:r>
              <a:rPr lang="fr-FR" sz="1050" dirty="0"/>
              <a:t> </a:t>
            </a:r>
            <a:r>
              <a:rPr lang="fr-FR" sz="1050" dirty="0" err="1"/>
              <a:t>assemblies</a:t>
            </a:r>
            <a:endParaRPr lang="fr-FR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5752DE-2184-4231-9DF8-66999F55AC20}"/>
              </a:ext>
            </a:extLst>
          </p:cNvPr>
          <p:cNvSpPr/>
          <p:nvPr/>
        </p:nvSpPr>
        <p:spPr>
          <a:xfrm>
            <a:off x="8014493" y="1319087"/>
            <a:ext cx="1421620" cy="914400"/>
          </a:xfrm>
          <a:prstGeom prst="rect">
            <a:avLst/>
          </a:prstGeom>
          <a:solidFill>
            <a:srgbClr val="89488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HTTP Client (</a:t>
            </a:r>
            <a:r>
              <a:rPr lang="fr-FR" dirty="0" err="1"/>
              <a:t>oAuth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C89BA-72E1-4A18-978D-1E1DE637D329}"/>
              </a:ext>
            </a:extLst>
          </p:cNvPr>
          <p:cNvSpPr/>
          <p:nvPr/>
        </p:nvSpPr>
        <p:spPr>
          <a:xfrm>
            <a:off x="6373759" y="2670078"/>
            <a:ext cx="1421620" cy="914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Organization</a:t>
            </a:r>
            <a:r>
              <a:rPr lang="fr-FR" dirty="0"/>
              <a:t> Service</a:t>
            </a:r>
          </a:p>
          <a:p>
            <a:pPr algn="ctr"/>
            <a:r>
              <a:rPr lang="fr-FR" sz="1050" dirty="0"/>
              <a:t>(WSDL / SOAP / XML)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107469-9A85-4AD4-80A0-33899CB0CBA3}"/>
              </a:ext>
            </a:extLst>
          </p:cNvPr>
          <p:cNvSpPr/>
          <p:nvPr/>
        </p:nvSpPr>
        <p:spPr>
          <a:xfrm>
            <a:off x="8014493" y="2670078"/>
            <a:ext cx="1421620" cy="914400"/>
          </a:xfrm>
          <a:prstGeom prst="rect">
            <a:avLst/>
          </a:prstGeom>
          <a:solidFill>
            <a:srgbClr val="89488F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Web API</a:t>
            </a:r>
          </a:p>
          <a:p>
            <a:pPr algn="ctr"/>
            <a:r>
              <a:rPr lang="fr-FR" sz="1050" dirty="0"/>
              <a:t>(RESTful OData v4)</a:t>
            </a:r>
          </a:p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1844AE-BDAC-4998-8A83-3335503AB842}"/>
              </a:ext>
            </a:extLst>
          </p:cNvPr>
          <p:cNvSpPr/>
          <p:nvPr/>
        </p:nvSpPr>
        <p:spPr>
          <a:xfrm>
            <a:off x="6373759" y="3708264"/>
            <a:ext cx="4703088" cy="35992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Authentication</a:t>
            </a:r>
            <a:endParaRPr lang="fr-FR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A1FDA9-60CF-4E21-B59A-5BD2BB9D0CBA}"/>
              </a:ext>
            </a:extLst>
          </p:cNvPr>
          <p:cNvSpPr/>
          <p:nvPr/>
        </p:nvSpPr>
        <p:spPr>
          <a:xfrm>
            <a:off x="6373759" y="4191972"/>
            <a:ext cx="4703088" cy="10532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Service </a:t>
            </a:r>
            <a:r>
              <a:rPr lang="fr-FR" dirty="0" err="1"/>
              <a:t>contract</a:t>
            </a:r>
            <a:endParaRPr lang="fr-FR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466E80-EDA3-4AEE-993B-B5B8CEBD401C}"/>
              </a:ext>
            </a:extLst>
          </p:cNvPr>
          <p:cNvSpPr/>
          <p:nvPr/>
        </p:nvSpPr>
        <p:spPr>
          <a:xfrm>
            <a:off x="7181931" y="4562750"/>
            <a:ext cx="1478606" cy="599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Operations </a:t>
            </a:r>
            <a:r>
              <a:rPr lang="fr-FR" sz="1050" dirty="0"/>
              <a:t>(messages)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55B5CE-52C9-466E-9891-00085E458F94}"/>
              </a:ext>
            </a:extLst>
          </p:cNvPr>
          <p:cNvSpPr/>
          <p:nvPr/>
        </p:nvSpPr>
        <p:spPr>
          <a:xfrm>
            <a:off x="9036671" y="4551684"/>
            <a:ext cx="1478606" cy="599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Tables</a:t>
            </a:r>
            <a:endParaRPr lang="fr-FR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2FDD5A-4C43-4593-9FB8-E7F52F1DC738}"/>
              </a:ext>
            </a:extLst>
          </p:cNvPr>
          <p:cNvSpPr/>
          <p:nvPr/>
        </p:nvSpPr>
        <p:spPr>
          <a:xfrm>
            <a:off x="6373759" y="5326866"/>
            <a:ext cx="4703088" cy="1053261"/>
          </a:xfrm>
          <a:prstGeom prst="rect">
            <a:avLst/>
          </a:prstGeom>
          <a:solidFill>
            <a:srgbClr val="89488F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Business Logic</a:t>
            </a:r>
            <a:endParaRPr lang="fr-FR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9C4A5-B728-4BD2-9E14-BD0337A6829F}"/>
              </a:ext>
            </a:extLst>
          </p:cNvPr>
          <p:cNvSpPr/>
          <p:nvPr/>
        </p:nvSpPr>
        <p:spPr>
          <a:xfrm>
            <a:off x="7181931" y="5663597"/>
            <a:ext cx="1478606" cy="599588"/>
          </a:xfrm>
          <a:prstGeom prst="rect">
            <a:avLst/>
          </a:prstGeom>
          <a:solidFill>
            <a:srgbClr val="CE89CE"/>
          </a:solidFill>
          <a:ln>
            <a:solidFill>
              <a:srgbClr val="CFBBC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Metadata</a:t>
            </a:r>
            <a:endParaRPr lang="fr-FR" sz="10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29216A-9804-4A8A-A8EF-13A615FEE666}"/>
              </a:ext>
            </a:extLst>
          </p:cNvPr>
          <p:cNvSpPr/>
          <p:nvPr/>
        </p:nvSpPr>
        <p:spPr>
          <a:xfrm>
            <a:off x="9036671" y="5663597"/>
            <a:ext cx="1478606" cy="599588"/>
          </a:xfrm>
          <a:prstGeom prst="rect">
            <a:avLst/>
          </a:prstGeom>
          <a:solidFill>
            <a:srgbClr val="CE89CE"/>
          </a:solidFill>
          <a:ln>
            <a:solidFill>
              <a:srgbClr val="CFBBC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Data</a:t>
            </a:r>
            <a:endParaRPr lang="fr-FR" sz="1050" dirty="0"/>
          </a:p>
        </p:txBody>
      </p:sp>
      <p:sp>
        <p:nvSpPr>
          <p:cNvPr id="27" name="Arrow: Down 4">
            <a:extLst>
              <a:ext uri="{FF2B5EF4-FFF2-40B4-BE49-F238E27FC236}">
                <a16:creationId xmlns:a16="http://schemas.microsoft.com/office/drawing/2014/main" id="{F75B96DE-914F-4CB4-9409-B2D3CF6FA128}"/>
              </a:ext>
            </a:extLst>
          </p:cNvPr>
          <p:cNvSpPr/>
          <p:nvPr/>
        </p:nvSpPr>
        <p:spPr>
          <a:xfrm>
            <a:off x="6904608" y="2304530"/>
            <a:ext cx="359923" cy="3096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Arrow: Down 17">
            <a:extLst>
              <a:ext uri="{FF2B5EF4-FFF2-40B4-BE49-F238E27FC236}">
                <a16:creationId xmlns:a16="http://schemas.microsoft.com/office/drawing/2014/main" id="{E8D7764B-1BBD-4035-99C7-D5D2CAED0535}"/>
              </a:ext>
            </a:extLst>
          </p:cNvPr>
          <p:cNvSpPr/>
          <p:nvPr/>
        </p:nvSpPr>
        <p:spPr>
          <a:xfrm>
            <a:off x="8545342" y="2300663"/>
            <a:ext cx="359923" cy="3096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7F7B2AF5-C6DD-4E38-B091-1CB283A43670}"/>
              </a:ext>
            </a:extLst>
          </p:cNvPr>
          <p:cNvSpPr txBox="1">
            <a:spLocks/>
          </p:cNvSpPr>
          <p:nvPr/>
        </p:nvSpPr>
        <p:spPr>
          <a:xfrm>
            <a:off x="884583" y="1409368"/>
            <a:ext cx="5302657" cy="4833938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bg1"/>
                </a:solidFill>
                <a:latin typeface="Segoe Pro" panose="020B05020405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/>
                </a:solidFill>
                <a:latin typeface="+mj-lt"/>
              </a:rPr>
              <a:t>En standard, il est possible d’utiliser 3 accès: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SOAP (obsolète)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RESTful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SQL (lecture seulement)</a:t>
            </a:r>
          </a:p>
          <a:p>
            <a:pPr marL="0" lvl="1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fr-FR" dirty="0">
                <a:solidFill>
                  <a:schemeClr val="tx1"/>
                </a:solidFill>
              </a:rPr>
              <a:t>La partie REST est exposé en </a:t>
            </a:r>
            <a:r>
              <a:rPr lang="fr-FR" dirty="0">
                <a:solidFill>
                  <a:schemeClr val="tx1"/>
                </a:solidFill>
                <a:hlinkClick r:id="rId3"/>
              </a:rPr>
              <a:t>oData v4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Il existe un SDK pour simplifier les appels à l’application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	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4"/>
              </a:rPr>
              <a:t>https://aka.ms/dvs/dev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Attention </a:t>
            </a:r>
            <a:r>
              <a:rPr lang="fr-FR" dirty="0">
                <a:solidFill>
                  <a:schemeClr val="tx1"/>
                </a:solidFill>
                <a:latin typeface="+mj-lt"/>
                <a:hlinkClick r:id="rId5"/>
              </a:rPr>
              <a:t>aux limites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de consommation des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911582-4600-1BF1-1632-56E38D2D9B6A}"/>
              </a:ext>
            </a:extLst>
          </p:cNvPr>
          <p:cNvSpPr/>
          <p:nvPr/>
        </p:nvSpPr>
        <p:spPr>
          <a:xfrm>
            <a:off x="9655227" y="1319087"/>
            <a:ext cx="1421620" cy="914400"/>
          </a:xfrm>
          <a:prstGeom prst="rect">
            <a:avLst/>
          </a:prstGeom>
          <a:solidFill>
            <a:srgbClr val="89488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SQL Manager</a:t>
            </a:r>
          </a:p>
          <a:p>
            <a:pPr algn="ctr"/>
            <a:r>
              <a:rPr lang="fr-FR" dirty="0"/>
              <a:t>Power Bi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81D63-ED33-2550-BB73-72F4998571A1}"/>
              </a:ext>
            </a:extLst>
          </p:cNvPr>
          <p:cNvSpPr/>
          <p:nvPr/>
        </p:nvSpPr>
        <p:spPr>
          <a:xfrm>
            <a:off x="9655227" y="2670078"/>
            <a:ext cx="1421620" cy="914400"/>
          </a:xfrm>
          <a:prstGeom prst="rect">
            <a:avLst/>
          </a:prstGeom>
          <a:solidFill>
            <a:srgbClr val="89488F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TDS End Point</a:t>
            </a:r>
            <a:endParaRPr lang="fr-FR" sz="1050" dirty="0"/>
          </a:p>
          <a:p>
            <a:pPr algn="ctr"/>
            <a:endParaRPr lang="fr-FR" dirty="0"/>
          </a:p>
        </p:txBody>
      </p:sp>
      <p:sp>
        <p:nvSpPr>
          <p:cNvPr id="6" name="Arrow: Down 17">
            <a:extLst>
              <a:ext uri="{FF2B5EF4-FFF2-40B4-BE49-F238E27FC236}">
                <a16:creationId xmlns:a16="http://schemas.microsoft.com/office/drawing/2014/main" id="{529B5502-BD9E-3633-5CCB-B496AA1D0319}"/>
              </a:ext>
            </a:extLst>
          </p:cNvPr>
          <p:cNvSpPr/>
          <p:nvPr/>
        </p:nvSpPr>
        <p:spPr>
          <a:xfrm>
            <a:off x="10186076" y="2300663"/>
            <a:ext cx="359923" cy="3096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Arrow: Down 4">
            <a:extLst>
              <a:ext uri="{FF2B5EF4-FFF2-40B4-BE49-F238E27FC236}">
                <a16:creationId xmlns:a16="http://schemas.microsoft.com/office/drawing/2014/main" id="{126BF1C8-1452-3E20-B0A9-70C1C40DC1D2}"/>
              </a:ext>
            </a:extLst>
          </p:cNvPr>
          <p:cNvSpPr/>
          <p:nvPr/>
        </p:nvSpPr>
        <p:spPr>
          <a:xfrm rot="18881027">
            <a:off x="7741272" y="2296946"/>
            <a:ext cx="359923" cy="3096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Picture 1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A5BC30-514C-F873-FE59-21BF2C7F05E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8140">
            <a:off x="2475765" y="158932"/>
            <a:ext cx="617693" cy="617693"/>
          </a:xfrm>
          <a:prstGeom prst="rect">
            <a:avLst/>
          </a:prstGeom>
        </p:spPr>
      </p:pic>
      <p:sp>
        <p:nvSpPr>
          <p:cNvPr id="10" name="TextBox 129">
            <a:extLst>
              <a:ext uri="{FF2B5EF4-FFF2-40B4-BE49-F238E27FC236}">
                <a16:creationId xmlns:a16="http://schemas.microsoft.com/office/drawing/2014/main" id="{6424A203-F638-850C-1E4F-E4AE2FB2E7C5}"/>
              </a:ext>
            </a:extLst>
          </p:cNvPr>
          <p:cNvSpPr txBox="1"/>
          <p:nvPr/>
        </p:nvSpPr>
        <p:spPr>
          <a:xfrm>
            <a:off x="2469805" y="693510"/>
            <a:ext cx="575479" cy="4224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745" b="1" dirty="0">
                <a:solidFill>
                  <a:srgbClr val="040404"/>
                </a:solidFill>
                <a:latin typeface="Segoe UI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731110914"/>
      </p:ext>
    </p:extLst>
  </p:cSld>
  <p:clrMapOvr>
    <a:masterClrMapping/>
  </p:clrMapOvr>
  <p:transition spd="slow"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C33DB-F441-422F-B5F1-96C82D2C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 App Exemple</a:t>
            </a:r>
          </a:p>
        </p:txBody>
      </p:sp>
    </p:spTree>
    <p:extLst>
      <p:ext uri="{BB962C8B-B14F-4D97-AF65-F5344CB8AC3E}">
        <p14:creationId xmlns:p14="http://schemas.microsoft.com/office/powerpoint/2010/main" val="8777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94E88E-B5E1-ADF0-54E5-D3869742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Bibliothèque</a:t>
            </a:r>
          </a:p>
        </p:txBody>
      </p:sp>
      <p:pic>
        <p:nvPicPr>
          <p:cNvPr id="4" name="Espace réservé du contenu 7">
            <a:extLst>
              <a:ext uri="{FF2B5EF4-FFF2-40B4-BE49-F238E27FC236}">
                <a16:creationId xmlns:a16="http://schemas.microsoft.com/office/drawing/2014/main" id="{BC777AFD-2B12-A55B-4BE2-BDA69D376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121" y="1134837"/>
            <a:ext cx="7355284" cy="5331278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A0E3DD8-E9B6-5B4E-7528-C4E79A61971D}"/>
              </a:ext>
            </a:extLst>
          </p:cNvPr>
          <p:cNvSpPr txBox="1"/>
          <p:nvPr/>
        </p:nvSpPr>
        <p:spPr>
          <a:xfrm>
            <a:off x="7562461" y="6321490"/>
            <a:ext cx="383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3"/>
              </a:rPr>
              <a:t>https://github.com/PeyoBouBou/PPFS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0743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C33DB-F441-422F-B5F1-96C82D2C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DATA</a:t>
            </a:r>
          </a:p>
        </p:txBody>
      </p:sp>
    </p:spTree>
    <p:extLst>
      <p:ext uri="{BB962C8B-B14F-4D97-AF65-F5344CB8AC3E}">
        <p14:creationId xmlns:p14="http://schemas.microsoft.com/office/powerpoint/2010/main" val="182671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FEAAC2-837F-2F80-6CF6-C7FB56B3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 simple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D6F85BB-3FF9-93D9-EC41-CE212EBF4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588" t="24703" r="19387" b="24703"/>
          <a:stretch/>
        </p:blipFill>
        <p:spPr>
          <a:xfrm>
            <a:off x="2422688" y="2568804"/>
            <a:ext cx="1607270" cy="1451484"/>
          </a:xfr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B275797-5787-E299-2049-16674802F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2048" y="2602461"/>
            <a:ext cx="1384170" cy="138417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382413FE-0F83-30F6-351F-DD094F840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8309" y="2602461"/>
            <a:ext cx="1384170" cy="138417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1963201-4ED7-DF56-B2A0-7E73825C8DB6}"/>
              </a:ext>
            </a:extLst>
          </p:cNvPr>
          <p:cNvSpPr/>
          <p:nvPr/>
        </p:nvSpPr>
        <p:spPr>
          <a:xfrm>
            <a:off x="4441799" y="305223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D0D7F89-91EB-0F5D-A6DF-275ECA2730AD}"/>
              </a:ext>
            </a:extLst>
          </p:cNvPr>
          <p:cNvSpPr/>
          <p:nvPr/>
        </p:nvSpPr>
        <p:spPr>
          <a:xfrm>
            <a:off x="7628059" y="305223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121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EFB8ACC-2E9F-4E19-BE77-B150D4BA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</a:t>
            </a:r>
            <a:r>
              <a:rPr lang="fr-FR" dirty="0" err="1"/>
              <a:t>with</a:t>
            </a:r>
            <a:r>
              <a:rPr lang="fr-FR" dirty="0"/>
              <a:t> Cloud Flow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1D2641-A1FA-4D35-86D8-09875896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34" y="1139643"/>
            <a:ext cx="4796014" cy="5321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4B3C572-05A1-4C1B-8E8C-CCDB763CB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49" y="1139643"/>
            <a:ext cx="4342303" cy="5321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71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FCFBA-5125-1C32-340F-F9415C3B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</a:t>
            </a:r>
            <a:r>
              <a:rPr lang="fr-FR" dirty="0" err="1"/>
              <a:t>with</a:t>
            </a:r>
            <a:r>
              <a:rPr lang="fr-FR" dirty="0"/>
              <a:t> Logic Apps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99200B-0773-C661-6EA9-513B9785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797" y="1120023"/>
            <a:ext cx="8475932" cy="5360906"/>
          </a:xfrm>
        </p:spPr>
      </p:pic>
    </p:spTree>
    <p:extLst>
      <p:ext uri="{BB962C8B-B14F-4D97-AF65-F5344CB8AC3E}">
        <p14:creationId xmlns:p14="http://schemas.microsoft.com/office/powerpoint/2010/main" val="283563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ABA5D-BD9E-4636-AA49-1AA9512D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Import </a:t>
            </a:r>
            <a:r>
              <a:rPr lang="fr-FR" sz="3600" u="sng" dirty="0"/>
              <a:t>Customer</a:t>
            </a:r>
            <a:r>
              <a:rPr lang="fr-FR" sz="3600" dirty="0"/>
              <a:t> </a:t>
            </a:r>
            <a:r>
              <a:rPr lang="fr-FR" sz="3600" dirty="0" err="1"/>
              <a:t>with</a:t>
            </a:r>
            <a:r>
              <a:rPr lang="fr-FR" sz="3600" dirty="0"/>
              <a:t> Cloud Flow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B49EC7-D7B1-9D17-972B-695CA516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26" y="2555433"/>
            <a:ext cx="7220932" cy="2173743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DB0729A-6398-420A-87CF-CE503F18C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1223" y="1423988"/>
            <a:ext cx="7823078" cy="4752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36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667FF-C77F-450D-8B63-C038D12E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à nos sponsors</a:t>
            </a:r>
          </a:p>
        </p:txBody>
      </p:sp>
      <p:pic>
        <p:nvPicPr>
          <p:cNvPr id="1028" name="Picture 4" descr="Sogeti - Wikipedia">
            <a:extLst>
              <a:ext uri="{FF2B5EF4-FFF2-40B4-BE49-F238E27FC236}">
                <a16:creationId xmlns:a16="http://schemas.microsoft.com/office/drawing/2014/main" id="{87986F52-4542-4F25-9F24-70AB7B55A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88" y="3429000"/>
            <a:ext cx="2137277" cy="110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558F000-4FFE-8156-D737-BD5769C97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69" y="648730"/>
            <a:ext cx="4174696" cy="1874707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E6D5B2D-2141-6CEC-162A-36B1C617E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91" y="2589750"/>
            <a:ext cx="1858818" cy="486152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A9465AEA-8AA5-D147-E273-D74C89BED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10" y="3622906"/>
            <a:ext cx="2935213" cy="1036941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7AC6446-0CA3-D19B-8F37-5ADDF435B3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88" y="2468519"/>
            <a:ext cx="2935213" cy="521816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35AEF9-700A-DF5E-9600-522ABC684B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50" y="3687550"/>
            <a:ext cx="2147279" cy="750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7C6035A-4BF5-54E1-FB76-3256605401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09" y="2492277"/>
            <a:ext cx="2353640" cy="6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8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C9378-5E63-29A5-C6CC-7D87192B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WebHook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98D976-995D-8047-178E-10FA35D746D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69804"/>
            </a:schemeClr>
          </a:solidFill>
        </p:spPr>
        <p:txBody>
          <a:bodyPr>
            <a:normAutofit lnSpcReduction="10000"/>
          </a:bodyPr>
          <a:lstStyle/>
          <a:p>
            <a:r>
              <a:rPr lang="fr-FR" b="1" dirty="0"/>
              <a:t>Use Case : </a:t>
            </a:r>
          </a:p>
          <a:p>
            <a:r>
              <a:rPr lang="fr-FR" dirty="0"/>
              <a:t>N’accepter que les mises à jour du champ « Nombre de pages » dans la table Livre si la valeur est inférieure à l’ancien.</a:t>
            </a:r>
          </a:p>
          <a:p>
            <a:r>
              <a:rPr lang="fr-FR" b="1" dirty="0"/>
              <a:t>Problème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N’accepter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Inférieure à l’ancien</a:t>
            </a: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9C59B732-0DAA-AA3A-5255-4A9B11741A5D}"/>
              </a:ext>
            </a:extLst>
          </p:cNvPr>
          <p:cNvSpPr/>
          <p:nvPr/>
        </p:nvSpPr>
        <p:spPr>
          <a:xfrm rot="1730735">
            <a:off x="5659370" y="4236493"/>
            <a:ext cx="2672060" cy="1568481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 t="-8000" b="-8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pic>
        <p:nvPicPr>
          <p:cNvPr id="1026" name="Picture 2" descr="Webhook: what is it and why do you need it? | Mailjet">
            <a:extLst>
              <a:ext uri="{FF2B5EF4-FFF2-40B4-BE49-F238E27FC236}">
                <a16:creationId xmlns:a16="http://schemas.microsoft.com/office/drawing/2014/main" id="{2ED5DA98-6ECE-01B1-8712-38149882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166" y="3358732"/>
            <a:ext cx="3803834" cy="34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27A247D-D38A-B631-483C-4876864E73F2}"/>
              </a:ext>
            </a:extLst>
          </p:cNvPr>
          <p:cNvSpPr txBox="1"/>
          <p:nvPr/>
        </p:nvSpPr>
        <p:spPr>
          <a:xfrm>
            <a:off x="8768727" y="6647422"/>
            <a:ext cx="1462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 : mailjet.com</a:t>
            </a:r>
          </a:p>
        </p:txBody>
      </p:sp>
    </p:spTree>
    <p:extLst>
      <p:ext uri="{BB962C8B-B14F-4D97-AF65-F5344CB8AC3E}">
        <p14:creationId xmlns:p14="http://schemas.microsoft.com/office/powerpoint/2010/main" val="53187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F0A05C-5DFD-9EA3-E978-F6D6FE81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8F151E8-5A21-24C8-4303-CFE8640E6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6360" y="1094598"/>
            <a:ext cx="1564627" cy="156462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79056A-418D-29BA-F2A6-688D1187D660}"/>
              </a:ext>
            </a:extLst>
          </p:cNvPr>
          <p:cNvSpPr/>
          <p:nvPr/>
        </p:nvSpPr>
        <p:spPr>
          <a:xfrm>
            <a:off x="2551920" y="2113385"/>
            <a:ext cx="2948474" cy="79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J’écoute les modifications du champ « Nombre de pages »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EF4423C-956F-8114-CA36-1CE67578815E}"/>
              </a:ext>
            </a:extLst>
          </p:cNvPr>
          <p:cNvSpPr/>
          <p:nvPr/>
        </p:nvSpPr>
        <p:spPr>
          <a:xfrm>
            <a:off x="2306008" y="2855168"/>
            <a:ext cx="1670550" cy="70912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Ancienne</a:t>
            </a:r>
          </a:p>
          <a:p>
            <a:pPr algn="ctr"/>
            <a:r>
              <a:rPr lang="fr-FR" dirty="0"/>
              <a:t>Valeur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986DB96-94D6-12C0-0DCE-C57E2654704A}"/>
              </a:ext>
            </a:extLst>
          </p:cNvPr>
          <p:cNvSpPr/>
          <p:nvPr/>
        </p:nvSpPr>
        <p:spPr>
          <a:xfrm>
            <a:off x="4026157" y="2855168"/>
            <a:ext cx="1670550" cy="7091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Nouvelle</a:t>
            </a:r>
          </a:p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Valeur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DB0D8CF-E115-4987-1477-129784AA76BA}"/>
              </a:ext>
            </a:extLst>
          </p:cNvPr>
          <p:cNvSpPr/>
          <p:nvPr/>
        </p:nvSpPr>
        <p:spPr>
          <a:xfrm>
            <a:off x="1942727" y="1805474"/>
            <a:ext cx="825759" cy="4525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Livre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3888184-69AF-7AF1-5060-3E635B58D14A}"/>
              </a:ext>
            </a:extLst>
          </p:cNvPr>
          <p:cNvSpPr/>
          <p:nvPr/>
        </p:nvSpPr>
        <p:spPr>
          <a:xfrm>
            <a:off x="6529826" y="2238182"/>
            <a:ext cx="738307" cy="559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B1B61-162E-0EBC-90FE-887FE5415126}"/>
              </a:ext>
            </a:extLst>
          </p:cNvPr>
          <p:cNvSpPr/>
          <p:nvPr/>
        </p:nvSpPr>
        <p:spPr>
          <a:xfrm>
            <a:off x="8042988" y="2178699"/>
            <a:ext cx="1870788" cy="641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Trigger HTTP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5A4409-4C9D-12E8-1D05-F64D400B8B0F}"/>
              </a:ext>
            </a:extLst>
          </p:cNvPr>
          <p:cNvSpPr/>
          <p:nvPr/>
        </p:nvSpPr>
        <p:spPr>
          <a:xfrm>
            <a:off x="6052539" y="4942893"/>
            <a:ext cx="1870788" cy="6414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Reponse</a:t>
            </a:r>
            <a:r>
              <a:rPr lang="fr-FR" dirty="0"/>
              <a:t> HTTP</a:t>
            </a: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FD839048-8FB2-B75A-F55E-CA0A5EBA41E9}"/>
              </a:ext>
            </a:extLst>
          </p:cNvPr>
          <p:cNvSpPr/>
          <p:nvPr/>
        </p:nvSpPr>
        <p:spPr>
          <a:xfrm>
            <a:off x="7929854" y="3209731"/>
            <a:ext cx="2097055" cy="140892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Compare</a:t>
            </a:r>
          </a:p>
          <a:p>
            <a:pPr algn="ctr"/>
            <a:r>
              <a:rPr lang="fr-FR" dirty="0"/>
              <a:t>Valeurs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3A8142-F548-DFEA-7C05-DBAF6297E351}"/>
              </a:ext>
            </a:extLst>
          </p:cNvPr>
          <p:cNvSpPr/>
          <p:nvPr/>
        </p:nvSpPr>
        <p:spPr>
          <a:xfrm>
            <a:off x="10026909" y="4942893"/>
            <a:ext cx="1870788" cy="6414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Reponse</a:t>
            </a:r>
            <a:r>
              <a:rPr lang="fr-FR" dirty="0"/>
              <a:t> HTTP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E447E82-7ECB-C72B-423F-29367E434979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8978382" y="2820178"/>
            <a:ext cx="0" cy="389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C3C2539-35AC-992B-5AF3-651547D72A19}"/>
              </a:ext>
            </a:extLst>
          </p:cNvPr>
          <p:cNvCxnSpPr>
            <a:cxnSpLocks/>
            <a:stCxn id="17" idx="1"/>
            <a:endCxn id="16" idx="0"/>
          </p:cNvCxnSpPr>
          <p:nvPr/>
        </p:nvCxnSpPr>
        <p:spPr>
          <a:xfrm rot="10800000" flipV="1">
            <a:off x="6987934" y="3914191"/>
            <a:ext cx="941921" cy="10287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0">
            <a:extLst>
              <a:ext uri="{FF2B5EF4-FFF2-40B4-BE49-F238E27FC236}">
                <a16:creationId xmlns:a16="http://schemas.microsoft.com/office/drawing/2014/main" id="{D9DCF1DA-6B8E-75DC-619A-C6E9E4E9E8C6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10026909" y="3914192"/>
            <a:ext cx="935394" cy="10287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0FE6405-B5D0-98F6-7A87-059008BFEB95}"/>
              </a:ext>
            </a:extLst>
          </p:cNvPr>
          <p:cNvGrpSpPr/>
          <p:nvPr/>
        </p:nvGrpSpPr>
        <p:grpSpPr>
          <a:xfrm>
            <a:off x="4026157" y="2911153"/>
            <a:ext cx="6936146" cy="3487318"/>
            <a:chOff x="4026157" y="2911153"/>
            <a:chExt cx="6936146" cy="3487318"/>
          </a:xfrm>
        </p:grpSpPr>
        <p:cxnSp>
          <p:nvCxnSpPr>
            <p:cNvPr id="27" name="Connecteur droit avec flèche 20">
              <a:extLst>
                <a:ext uri="{FF2B5EF4-FFF2-40B4-BE49-F238E27FC236}">
                  <a16:creationId xmlns:a16="http://schemas.microsoft.com/office/drawing/2014/main" id="{F556F8C9-0A98-13E8-FB36-C5CEE24B6976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rot="16200000" flipH="1">
              <a:off x="7709069" y="4863235"/>
              <a:ext cx="634484" cy="2076757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0">
              <a:extLst>
                <a:ext uri="{FF2B5EF4-FFF2-40B4-BE49-F238E27FC236}">
                  <a16:creationId xmlns:a16="http://schemas.microsoft.com/office/drawing/2014/main" id="{AA528B89-FB67-6AF0-35A2-7937AE46BDB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rot="5400000">
              <a:off x="9692757" y="4956306"/>
              <a:ext cx="641480" cy="1897613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E1EBAFD5-5C14-0ED7-DF35-AC145B0CFB8B}"/>
                </a:ext>
              </a:extLst>
            </p:cNvPr>
            <p:cNvSpPr/>
            <p:nvPr/>
          </p:nvSpPr>
          <p:spPr>
            <a:xfrm>
              <a:off x="8885075" y="6039241"/>
              <a:ext cx="359229" cy="359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7" name="Connecteur droit avec flèche 20">
              <a:extLst>
                <a:ext uri="{FF2B5EF4-FFF2-40B4-BE49-F238E27FC236}">
                  <a16:creationId xmlns:a16="http://schemas.microsoft.com/office/drawing/2014/main" id="{E8CCF05E-1554-1BF4-0AC5-1113C6238E6A}"/>
                </a:ext>
              </a:extLst>
            </p:cNvPr>
            <p:cNvCxnSpPr>
              <a:cxnSpLocks/>
              <a:stCxn id="36" idx="4"/>
              <a:endCxn id="5" idx="2"/>
            </p:cNvCxnSpPr>
            <p:nvPr/>
          </p:nvCxnSpPr>
          <p:spPr>
            <a:xfrm rot="5400000" flipH="1">
              <a:off x="4801765" y="2135545"/>
              <a:ext cx="3487318" cy="5038533"/>
            </a:xfrm>
            <a:prstGeom prst="bentConnector3">
              <a:avLst>
                <a:gd name="adj1" fmla="val -6555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phique 13">
            <a:extLst>
              <a:ext uri="{FF2B5EF4-FFF2-40B4-BE49-F238E27FC236}">
                <a16:creationId xmlns:a16="http://schemas.microsoft.com/office/drawing/2014/main" id="{DA927EE8-3EDD-1CE3-441E-9A03E92DC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7384" y="2042238"/>
            <a:ext cx="914400" cy="9144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EF94C27-D5F0-5996-FED0-472C8A1E472B}"/>
              </a:ext>
            </a:extLst>
          </p:cNvPr>
          <p:cNvSpPr/>
          <p:nvPr/>
        </p:nvSpPr>
        <p:spPr>
          <a:xfrm>
            <a:off x="5508362" y="2238182"/>
            <a:ext cx="876709" cy="5598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Send</a:t>
            </a:r>
            <a:r>
              <a:rPr lang="fr-FR" dirty="0"/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33293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40CDD-7700-043B-1172-F06DE563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du trigger HTTP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55A725E-D01A-C604-9A30-B351A7F82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963" y="1423988"/>
            <a:ext cx="7179599" cy="4752975"/>
          </a:xfrm>
        </p:spPr>
      </p:pic>
    </p:spTree>
    <p:extLst>
      <p:ext uri="{BB962C8B-B14F-4D97-AF65-F5344CB8AC3E}">
        <p14:creationId xmlns:p14="http://schemas.microsoft.com/office/powerpoint/2010/main" val="340338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C54B1-700F-40D3-8AF9-4ECEF910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Récupérer l’URL du Trigger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EEFE8C-A1D2-21DE-9719-283EF3115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https://prod-86.westeurope.logic.azure.com:443/workflows/073a0axxxxxxxxxxxxxx7c14b317b/triggers/manual/paths/invoke?api-version=2016-06-01&amp;sp=%2Ftriggers%2Fmanual%2Frun&amp;sv=1.0&amp;sig=zIHFLyLxxxxxxxxxxxxxxxM2q19no0Q</a:t>
            </a:r>
          </a:p>
        </p:txBody>
      </p:sp>
    </p:spTree>
    <p:extLst>
      <p:ext uri="{BB962C8B-B14F-4D97-AF65-F5344CB8AC3E}">
        <p14:creationId xmlns:p14="http://schemas.microsoft.com/office/powerpoint/2010/main" val="1120706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6CD064-3D7C-2A2B-667F-E4891FED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Décoder l’URL + la </a:t>
            </a:r>
            <a:r>
              <a:rPr lang="fr-FR" dirty="0" err="1"/>
              <a:t>Parser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3B87E8-EEF6-E56A-4C75-0B906C7F5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>
                <a:latin typeface="Consolas" panose="020B0609020204030204" pitchFamily="49" charset="0"/>
              </a:rPr>
              <a:t>https://prod-86.westeurope.logic.azure.com:443/workflows/073a0abxxxxxxxxxxxxxx8607c14b317b/triggers/manual/paths/invoke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Consolas" panose="020B0609020204030204" pitchFamily="49" charset="0"/>
              </a:rPr>
              <a:t>api-version=2016-06-01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latin typeface="Consolas" panose="020B0609020204030204" pitchFamily="49" charset="0"/>
              </a:rPr>
              <a:t>sp</a:t>
            </a:r>
            <a:r>
              <a:rPr lang="fr-FR" sz="1800" dirty="0">
                <a:latin typeface="Consolas" panose="020B0609020204030204" pitchFamily="49" charset="0"/>
              </a:rPr>
              <a:t>=/triggers/</a:t>
            </a:r>
            <a:r>
              <a:rPr lang="fr-FR" sz="1800" dirty="0" err="1">
                <a:latin typeface="Consolas" panose="020B0609020204030204" pitchFamily="49" charset="0"/>
              </a:rPr>
              <a:t>manual</a:t>
            </a:r>
            <a:r>
              <a:rPr lang="fr-FR" sz="1800" dirty="0">
                <a:latin typeface="Consolas" panose="020B0609020204030204" pitchFamily="49" charset="0"/>
              </a:rPr>
              <a:t>/run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latin typeface="Consolas" panose="020B0609020204030204" pitchFamily="49" charset="0"/>
              </a:rPr>
              <a:t>sv</a:t>
            </a:r>
            <a:r>
              <a:rPr lang="fr-FR" sz="1800" dirty="0">
                <a:latin typeface="Consolas" panose="020B0609020204030204" pitchFamily="49" charset="0"/>
              </a:rPr>
              <a:t>=1.0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latin typeface="Consolas" panose="020B0609020204030204" pitchFamily="49" charset="0"/>
              </a:rPr>
              <a:t>sig</a:t>
            </a:r>
            <a:r>
              <a:rPr lang="fr-FR" sz="1800" dirty="0">
                <a:latin typeface="Consolas" panose="020B0609020204030204" pitchFamily="49" charset="0"/>
              </a:rPr>
              <a:t>=zIHFLyLxxxxxxxxxxxxxxxxxxxxxxxxxxq19no0Q</a:t>
            </a:r>
          </a:p>
        </p:txBody>
      </p:sp>
    </p:spTree>
    <p:extLst>
      <p:ext uri="{BB962C8B-B14F-4D97-AF65-F5344CB8AC3E}">
        <p14:creationId xmlns:p14="http://schemas.microsoft.com/office/powerpoint/2010/main" val="890378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14F276-807A-06CE-6C06-5906560F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Ouvrir le Plugin Registration Tool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19590B6-7DC8-CF00-AFF3-52B5043F0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5" y="2149809"/>
            <a:ext cx="9096375" cy="3301332"/>
          </a:xfrm>
        </p:spPr>
      </p:pic>
    </p:spTree>
    <p:extLst>
      <p:ext uri="{BB962C8B-B14F-4D97-AF65-F5344CB8AC3E}">
        <p14:creationId xmlns:p14="http://schemas.microsoft.com/office/powerpoint/2010/main" val="225236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8F11E-A1FD-88C2-02AF-649B6DAB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un Web Hook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215CA6E-27A1-C5AA-307B-7E7DF5C49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5" y="1727414"/>
            <a:ext cx="9096375" cy="4146122"/>
          </a:xfrm>
        </p:spPr>
      </p:pic>
    </p:spTree>
    <p:extLst>
      <p:ext uri="{BB962C8B-B14F-4D97-AF65-F5344CB8AC3E}">
        <p14:creationId xmlns:p14="http://schemas.microsoft.com/office/powerpoint/2010/main" val="3075622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F4BE1-9D92-A0C7-405C-2D6C9870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Utiliser les paramètres et l’URL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C40524D-7829-4607-62CF-CED7C2589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2012" y="1423988"/>
            <a:ext cx="5561500" cy="4752975"/>
          </a:xfrm>
        </p:spPr>
      </p:pic>
    </p:spTree>
    <p:extLst>
      <p:ext uri="{BB962C8B-B14F-4D97-AF65-F5344CB8AC3E}">
        <p14:creationId xmlns:p14="http://schemas.microsoft.com/office/powerpoint/2010/main" val="2542292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9B4EA3-532A-3E56-ECAF-2573F56A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une nouvelle </a:t>
            </a:r>
            <a:r>
              <a:rPr lang="fr-FR" dirty="0" err="1"/>
              <a:t>step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0DCCFA7-DFCF-79D8-E136-64FB0FF26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23" y="1423988"/>
            <a:ext cx="4327479" cy="4752975"/>
          </a:xfrm>
        </p:spPr>
      </p:pic>
    </p:spTree>
    <p:extLst>
      <p:ext uri="{BB962C8B-B14F-4D97-AF65-F5344CB8AC3E}">
        <p14:creationId xmlns:p14="http://schemas.microsoft.com/office/powerpoint/2010/main" val="1658527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837179-B2B6-D75B-0E36-BF8C6FE6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Valider la </a:t>
            </a:r>
            <a:r>
              <a:rPr lang="fr-FR" dirty="0" err="1"/>
              <a:t>step</a:t>
            </a:r>
            <a:r>
              <a:rPr lang="fr-FR" dirty="0"/>
              <a:t> sur la mise à jour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1BDF546-4AD7-D1A6-0C3A-4F95FF4BA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404" y="1423988"/>
            <a:ext cx="7438717" cy="4752975"/>
          </a:xfrm>
        </p:spPr>
      </p:pic>
    </p:spTree>
    <p:extLst>
      <p:ext uri="{BB962C8B-B14F-4D97-AF65-F5344CB8AC3E}">
        <p14:creationId xmlns:p14="http://schemas.microsoft.com/office/powerpoint/2010/main" val="297543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667FF-C77F-450D-8B63-C038D12E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à nos sponsors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4CC8C74-5CE9-47F7-ABEE-47D5C6E6E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66" y="3468550"/>
            <a:ext cx="1929549" cy="95732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B8412ED-E2AA-A9F8-57EB-C281426DE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88" y="1415907"/>
            <a:ext cx="2234553" cy="1550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F0158-43A8-2E27-E0D5-BDE1B94E7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67" y="2099524"/>
            <a:ext cx="3626749" cy="3325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58FB5E9-64A9-DA79-7B54-BBEBC03D4702}"/>
              </a:ext>
            </a:extLst>
          </p:cNvPr>
          <p:cNvSpPr/>
          <p:nvPr/>
        </p:nvSpPr>
        <p:spPr>
          <a:xfrm>
            <a:off x="5936915" y="3123760"/>
            <a:ext cx="3228227" cy="1550221"/>
          </a:xfrm>
          <a:prstGeom prst="roundRect">
            <a:avLst>
              <a:gd name="adj" fmla="val 25059"/>
            </a:avLst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C0AF1D2-3C26-D846-66E2-C9BC45301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966" y="3356209"/>
            <a:ext cx="2743200" cy="12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20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4B5D8A-DDEB-D7E6-9A24-0793738F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un </a:t>
            </a:r>
            <a:r>
              <a:rPr lang="fr-FR" dirty="0" err="1"/>
              <a:t>PreImage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D1185-5FA7-C6DC-7B75-0D2981E7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071B26-45E4-26F4-FF0A-79AD2DD4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27" y="1423496"/>
            <a:ext cx="3788785" cy="52391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D0D396-908A-CC44-F3BD-8DD250F45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067" y="1412866"/>
            <a:ext cx="4375744" cy="52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21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4B5D8A-DDEB-D7E6-9A24-0793738F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une </a:t>
            </a:r>
            <a:r>
              <a:rPr lang="fr-FR" dirty="0" err="1"/>
              <a:t>PostImage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D1185-5FA7-C6DC-7B75-0D2981E7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071B26-45E4-26F4-FF0A-79AD2DD4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27" y="1423496"/>
            <a:ext cx="3788785" cy="5239179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A412C3EA-B5D1-0EC3-606F-B0440134F1B7}"/>
              </a:ext>
            </a:extLst>
          </p:cNvPr>
          <p:cNvGrpSpPr/>
          <p:nvPr/>
        </p:nvGrpSpPr>
        <p:grpSpPr>
          <a:xfrm>
            <a:off x="6863075" y="1423496"/>
            <a:ext cx="4420668" cy="5300591"/>
            <a:chOff x="6863075" y="1423496"/>
            <a:chExt cx="4420668" cy="5300591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4D0D8E8-919B-D1C3-7EA7-7C3E4DB5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3076" y="1423496"/>
              <a:ext cx="4420667" cy="530059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3E4A008-58AC-DA25-6770-1E60B7DDD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250" b="25492"/>
            <a:stretch/>
          </p:blipFill>
          <p:spPr>
            <a:xfrm>
              <a:off x="6863075" y="4994845"/>
              <a:ext cx="4420668" cy="12632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1917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3E14B-5476-8AEF-F95C-C6586DA6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4128BCC-F878-B775-1BCA-556BCC30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310" y="1423988"/>
            <a:ext cx="8024905" cy="4752975"/>
          </a:xfrm>
        </p:spPr>
      </p:pic>
    </p:spTree>
    <p:extLst>
      <p:ext uri="{BB962C8B-B14F-4D97-AF65-F5344CB8AC3E}">
        <p14:creationId xmlns:p14="http://schemas.microsoft.com/office/powerpoint/2010/main" val="3356460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24527-098D-B3B7-FE74-C6C45684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le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7F2969E-8F02-A241-D4DF-3DBDF64D8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6961" y="1423988"/>
            <a:ext cx="7591602" cy="4752975"/>
          </a:xfrm>
        </p:spPr>
      </p:pic>
    </p:spTree>
    <p:extLst>
      <p:ext uri="{BB962C8B-B14F-4D97-AF65-F5344CB8AC3E}">
        <p14:creationId xmlns:p14="http://schemas.microsoft.com/office/powerpoint/2010/main" val="3100210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E532DA-7A17-1A81-26F1-5D778F68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4000 </a:t>
            </a:r>
            <a:r>
              <a:rPr lang="fr-FR" dirty="0">
                <a:sym typeface="Wingdings" panose="05000000000000000000" pitchFamily="2" charset="2"/>
              </a:rPr>
              <a:t> 5000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8B44E73-6C46-A593-7742-1E152270A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665" y="1423988"/>
            <a:ext cx="7204194" cy="4752975"/>
          </a:xfrm>
        </p:spPr>
      </p:pic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5D000DE1-F9EF-9EE0-58D9-91AF5F15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275" y="3732148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231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CDA8E-3DF6-AABB-B107-736F9532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6000 </a:t>
            </a:r>
            <a:r>
              <a:rPr lang="fr-FR" dirty="0">
                <a:sym typeface="Wingdings" panose="05000000000000000000" pitchFamily="2" charset="2"/>
              </a:rPr>
              <a:t> 5000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9EACED6-3E0D-7154-4A7D-7B3DB6511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969" y="1423988"/>
            <a:ext cx="8011586" cy="4752975"/>
          </a:xfrm>
        </p:spPr>
      </p:pic>
    </p:spTree>
    <p:extLst>
      <p:ext uri="{BB962C8B-B14F-4D97-AF65-F5344CB8AC3E}">
        <p14:creationId xmlns:p14="http://schemas.microsoft.com/office/powerpoint/2010/main" val="2681363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B1CD81-4EC4-47E4-CFC0-7AD049FF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Configuration Migration Tool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1D6445-060C-9303-9482-504D5BC14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L’outil « </a:t>
            </a:r>
            <a:r>
              <a:rPr lang="fr-FR" dirty="0"/>
              <a:t>Configuration Migration Tool »</a:t>
            </a:r>
            <a:r>
              <a:rPr lang="fr-FR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est utiliser pour transporter les données de configuration et de test d’un environnement à un autre</a:t>
            </a:r>
            <a:endParaRPr lang="fr-FR" dirty="0"/>
          </a:p>
        </p:txBody>
      </p:sp>
      <p:pic>
        <p:nvPicPr>
          <p:cNvPr id="1027" name="Picture 3" descr="Diagramme de flux de processus de migration de la configuration.">
            <a:extLst>
              <a:ext uri="{FF2B5EF4-FFF2-40B4-BE49-F238E27FC236}">
                <a16:creationId xmlns:a16="http://schemas.microsoft.com/office/drawing/2014/main" id="{01874F25-89C9-43DD-7CB1-A23CB5DA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7572"/>
            <a:ext cx="787717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EB100E7E-8B21-FAAA-0A7A-CF625DF28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545634"/>
              </p:ext>
            </p:extLst>
          </p:nvPr>
        </p:nvGraphicFramePr>
        <p:xfrm>
          <a:off x="172812" y="5665461"/>
          <a:ext cx="443321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5788">
                  <a:extLst>
                    <a:ext uri="{9D8B030D-6E8A-4147-A177-3AD203B41FA5}">
                      <a16:colId xmlns:a16="http://schemas.microsoft.com/office/drawing/2014/main" val="360011880"/>
                    </a:ext>
                  </a:extLst>
                </a:gridCol>
                <a:gridCol w="3957424">
                  <a:extLst>
                    <a:ext uri="{9D8B030D-6E8A-4147-A177-3AD203B41FA5}">
                      <a16:colId xmlns:a16="http://schemas.microsoft.com/office/drawing/2014/main" val="1844280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1️⃣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Définir le schéma des données sources à exporter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68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2️⃣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Utiliser le schéma pour exporter des données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86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3️⃣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Importation des données exportées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9402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BE6E968F-96B8-4D8A-80EA-766FDE59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802" y="2853870"/>
            <a:ext cx="4721386" cy="3793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37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5C6D90-0002-8313-31D9-F1C38AF6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&gt;PAC TOOL CMT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4F035-79BF-AABD-3301-8303C496E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DED44A-94C5-90EC-331A-EEF2E371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64" y="1009132"/>
            <a:ext cx="72961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8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7B3C3-B3EE-B27D-EF6C-14FD22E7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du Schema.XML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C8F222-A31E-7E99-EFC3-AB3931D99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9738" y="1230197"/>
            <a:ext cx="6688997" cy="5374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2516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14404C-318C-34B0-92CC-0212BB54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233" y="0"/>
            <a:ext cx="8130619" cy="953037"/>
          </a:xfrm>
        </p:spPr>
        <p:txBody>
          <a:bodyPr>
            <a:noAutofit/>
          </a:bodyPr>
          <a:lstStyle/>
          <a:p>
            <a:r>
              <a:rPr lang="fr-FR" sz="3600" dirty="0"/>
              <a:t>Init du « Configuration Migration Tool » dans la Console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5E58907-5FB2-A9EC-0163-77F932803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341" y="1415625"/>
            <a:ext cx="9096375" cy="1093246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828E7CF-9323-20B7-BF08-AF1AE834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39" y="2615184"/>
            <a:ext cx="4625752" cy="41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1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Suivez-nous 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59037-370D-4063-84A0-193B9D4F2952}"/>
              </a:ext>
            </a:extLst>
          </p:cNvPr>
          <p:cNvGrpSpPr/>
          <p:nvPr/>
        </p:nvGrpSpPr>
        <p:grpSpPr>
          <a:xfrm>
            <a:off x="2277901" y="1167615"/>
            <a:ext cx="8442920" cy="1224528"/>
            <a:chOff x="2392201" y="1247115"/>
            <a:chExt cx="8442920" cy="1224528"/>
          </a:xfrm>
        </p:grpSpPr>
        <p:pic>
          <p:nvPicPr>
            <p:cNvPr id="5" name="Image 4">
              <a:hlinkClick r:id="rId2"/>
              <a:extLst>
                <a:ext uri="{FF2B5EF4-FFF2-40B4-BE49-F238E27FC236}">
                  <a16:creationId xmlns:a16="http://schemas.microsoft.com/office/drawing/2014/main" id="{F9463B61-6EA3-4190-AB15-5FED519C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450" y="1247115"/>
              <a:ext cx="490442" cy="490442"/>
            </a:xfrm>
            <a:prstGeom prst="rect">
              <a:avLst/>
            </a:prstGeom>
          </p:spPr>
        </p:pic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F82E09C5-52DB-49B8-AC4C-935E8780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450" y="1981201"/>
              <a:ext cx="490442" cy="490442"/>
            </a:xfrm>
            <a:prstGeom prst="rect">
              <a:avLst/>
            </a:prstGeom>
          </p:spPr>
        </p:pic>
        <p:pic>
          <p:nvPicPr>
            <p:cNvPr id="13" name="Image 12" descr="Une image contenant dessin&#10;&#10;Description générée automatiquement">
              <a:hlinkClick r:id="rId6"/>
              <a:extLst>
                <a:ext uri="{FF2B5EF4-FFF2-40B4-BE49-F238E27FC236}">
                  <a16:creationId xmlns:a16="http://schemas.microsoft.com/office/drawing/2014/main" id="{C9FFE681-9728-4C93-B6B1-222927DD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201" y="1247115"/>
              <a:ext cx="1224528" cy="1224528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5250263-E3BA-47C3-A486-A7729CECD061}"/>
                </a:ext>
              </a:extLst>
            </p:cNvPr>
            <p:cNvSpPr txBox="1"/>
            <p:nvPr/>
          </p:nvSpPr>
          <p:spPr>
            <a:xfrm>
              <a:off x="4570714" y="1307670"/>
              <a:ext cx="6264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https://www.linkedin.com/company/biz-apps-french-community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124EE24-5AD4-4DC1-8696-9DF88EEBC591}"/>
                </a:ext>
              </a:extLst>
            </p:cNvPr>
            <p:cNvSpPr txBox="1"/>
            <p:nvPr/>
          </p:nvSpPr>
          <p:spPr>
            <a:xfrm>
              <a:off x="4570714" y="2039261"/>
              <a:ext cx="1300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@BizFrench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3D562A-6FF4-45AE-8D77-5ED0948F2AA4}"/>
              </a:ext>
            </a:extLst>
          </p:cNvPr>
          <p:cNvGrpSpPr/>
          <p:nvPr/>
        </p:nvGrpSpPr>
        <p:grpSpPr>
          <a:xfrm>
            <a:off x="4616400" y="4512457"/>
            <a:ext cx="6364802" cy="1224528"/>
            <a:chOff x="5754221" y="5059888"/>
            <a:chExt cx="6364802" cy="1224528"/>
          </a:xfrm>
        </p:grpSpPr>
        <p:pic>
          <p:nvPicPr>
            <p:cNvPr id="15" name="Image 14">
              <a:hlinkClick r:id="rId8"/>
              <a:extLst>
                <a:ext uri="{FF2B5EF4-FFF2-40B4-BE49-F238E27FC236}">
                  <a16:creationId xmlns:a16="http://schemas.microsoft.com/office/drawing/2014/main" id="{D6D3039A-265F-4CED-AA98-0423B990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221" y="5102136"/>
              <a:ext cx="1101290" cy="1101290"/>
            </a:xfrm>
            <a:prstGeom prst="rect">
              <a:avLst/>
            </a:prstGeom>
          </p:spPr>
        </p:pic>
        <p:pic>
          <p:nvPicPr>
            <p:cNvPr id="17" name="Image 16">
              <a:hlinkClick r:id="rId2"/>
              <a:extLst>
                <a:ext uri="{FF2B5EF4-FFF2-40B4-BE49-F238E27FC236}">
                  <a16:creationId xmlns:a16="http://schemas.microsoft.com/office/drawing/2014/main" id="{B0F54C2B-5E76-4D6C-BDA6-8103C3BF4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88" y="5059888"/>
              <a:ext cx="490442" cy="490442"/>
            </a:xfrm>
            <a:prstGeom prst="rect">
              <a:avLst/>
            </a:prstGeom>
          </p:spPr>
        </p:pic>
        <p:pic>
          <p:nvPicPr>
            <p:cNvPr id="18" name="Image 17">
              <a:hlinkClick r:id="rId4"/>
              <a:extLst>
                <a:ext uri="{FF2B5EF4-FFF2-40B4-BE49-F238E27FC236}">
                  <a16:creationId xmlns:a16="http://schemas.microsoft.com/office/drawing/2014/main" id="{328F3A0D-85D7-4D11-95BE-43FBE7BF8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88" y="5793974"/>
              <a:ext cx="490442" cy="490442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E146BF-72A4-4565-93C5-F4D1F47CED76}"/>
                </a:ext>
              </a:extLst>
            </p:cNvPr>
            <p:cNvSpPr txBox="1"/>
            <p:nvPr/>
          </p:nvSpPr>
          <p:spPr>
            <a:xfrm>
              <a:off x="7751352" y="5120443"/>
              <a:ext cx="4367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https://www.linkedin.com/groups/8599174/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398B1CE-6628-4291-A7A0-35E6924CE4AD}"/>
                </a:ext>
              </a:extLst>
            </p:cNvPr>
            <p:cNvSpPr txBox="1"/>
            <p:nvPr/>
          </p:nvSpPr>
          <p:spPr>
            <a:xfrm>
              <a:off x="7751352" y="5852034"/>
              <a:ext cx="1587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@ClubPowerBI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2F2031-B00C-45A1-BE81-FA325D91330F}"/>
              </a:ext>
            </a:extLst>
          </p:cNvPr>
          <p:cNvGrpSpPr/>
          <p:nvPr/>
        </p:nvGrpSpPr>
        <p:grpSpPr>
          <a:xfrm>
            <a:off x="3502456" y="2816736"/>
            <a:ext cx="7276636" cy="1224528"/>
            <a:chOff x="4013742" y="3079629"/>
            <a:chExt cx="7276636" cy="1224528"/>
          </a:xfrm>
        </p:grpSpPr>
        <p:pic>
          <p:nvPicPr>
            <p:cNvPr id="10" name="Image 9">
              <a:hlinkClick r:id="rId2"/>
              <a:extLst>
                <a:ext uri="{FF2B5EF4-FFF2-40B4-BE49-F238E27FC236}">
                  <a16:creationId xmlns:a16="http://schemas.microsoft.com/office/drawing/2014/main" id="{94E2B92E-2F4A-4D1B-9E6C-CBF5A03E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1" y="3079629"/>
              <a:ext cx="490442" cy="490442"/>
            </a:xfrm>
            <a:prstGeom prst="rect">
              <a:avLst/>
            </a:prstGeom>
          </p:spPr>
        </p:pic>
        <p:pic>
          <p:nvPicPr>
            <p:cNvPr id="12" name="Image 11">
              <a:hlinkClick r:id="rId4"/>
              <a:extLst>
                <a:ext uri="{FF2B5EF4-FFF2-40B4-BE49-F238E27FC236}">
                  <a16:creationId xmlns:a16="http://schemas.microsoft.com/office/drawing/2014/main" id="{8EE57D97-9249-42C8-9F05-6BDA1F38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1" y="3813715"/>
              <a:ext cx="490442" cy="49044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2DBBAFE-4B5D-4D85-B64A-D3381330728F}"/>
                </a:ext>
              </a:extLst>
            </p:cNvPr>
            <p:cNvSpPr txBox="1"/>
            <p:nvPr/>
          </p:nvSpPr>
          <p:spPr>
            <a:xfrm>
              <a:off x="6010215" y="3140184"/>
              <a:ext cx="5280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https://www.linkedin.com/company/ams-community/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9300870-BF9B-4EEA-9A68-9D9980F88C58}"/>
                </a:ext>
              </a:extLst>
            </p:cNvPr>
            <p:cNvSpPr txBox="1"/>
            <p:nvPr/>
          </p:nvSpPr>
          <p:spPr>
            <a:xfrm>
              <a:off x="6010215" y="3871775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@aMSComm2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1634A-3492-4927-A1A7-BB9EAF5EF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13742" y="3126229"/>
              <a:ext cx="1113944" cy="113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854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A40891-903E-977B-DE5D-7489C301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Export via la Console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482790-D9EF-18AD-532E-F506BC593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208" y="1423988"/>
            <a:ext cx="8409109" cy="4752975"/>
          </a:xfrm>
        </p:spPr>
      </p:pic>
    </p:spTree>
    <p:extLst>
      <p:ext uri="{BB962C8B-B14F-4D97-AF65-F5344CB8AC3E}">
        <p14:creationId xmlns:p14="http://schemas.microsoft.com/office/powerpoint/2010/main" val="2405299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E5787-88C4-235B-D789-9FD44842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Import via la Consol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8B75635-273C-932B-E3E2-24ECF9AD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32" y="1934301"/>
            <a:ext cx="9096375" cy="41411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7DE207-4C56-FF60-169A-C7036E03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32" y="2348415"/>
            <a:ext cx="9096375" cy="39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8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51A702-33C4-3990-A7C6-22CC5944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 : Les IDs sont les mêmes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31594E2-A17B-C75E-CCA5-F754D2DD1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220" y="1074657"/>
            <a:ext cx="7594231" cy="2627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404D1489-5660-903A-1CAA-68BE0B7CB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20" y="3962933"/>
            <a:ext cx="7594231" cy="2627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596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5D839F-C3B7-196C-D365-D35477CE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E0045DD-B2F3-DA59-AAFE-CD80A8141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826" y="1038872"/>
            <a:ext cx="9096375" cy="3147652"/>
          </a:xfrm>
        </p:spPr>
      </p:pic>
    </p:spTree>
    <p:extLst>
      <p:ext uri="{BB962C8B-B14F-4D97-AF65-F5344CB8AC3E}">
        <p14:creationId xmlns:p14="http://schemas.microsoft.com/office/powerpoint/2010/main" val="2303321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C33DB-F441-422F-B5F1-96C82D2C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Export Data</a:t>
            </a:r>
          </a:p>
        </p:txBody>
      </p:sp>
    </p:spTree>
    <p:extLst>
      <p:ext uri="{BB962C8B-B14F-4D97-AF65-F5344CB8AC3E}">
        <p14:creationId xmlns:p14="http://schemas.microsoft.com/office/powerpoint/2010/main" val="2535499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760F0-CCB8-0EFA-B114-7C72156D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TDS End Point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D36CFB-BBD7-B637-D7DC-25F66BEBB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6BAF133-11CB-C9E8-28E7-0E632B3DC2D7}"/>
              </a:ext>
            </a:extLst>
          </p:cNvPr>
          <p:cNvGrpSpPr/>
          <p:nvPr/>
        </p:nvGrpSpPr>
        <p:grpSpPr>
          <a:xfrm>
            <a:off x="149995" y="888855"/>
            <a:ext cx="5287038" cy="5745456"/>
            <a:chOff x="149995" y="888855"/>
            <a:chExt cx="5287038" cy="574545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EBE583A-CB51-6707-634F-F77BBEC35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996" y="888855"/>
              <a:ext cx="4330689" cy="13018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7B444FA-8EB3-44ED-24A2-400F4431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96" y="2439276"/>
              <a:ext cx="5287037" cy="26845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E547826-0DCB-49B8-EE3F-CA8DD9AF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95" y="5372330"/>
              <a:ext cx="5287037" cy="12619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Flèche : bas 11">
              <a:extLst>
                <a:ext uri="{FF2B5EF4-FFF2-40B4-BE49-F238E27FC236}">
                  <a16:creationId xmlns:a16="http://schemas.microsoft.com/office/drawing/2014/main" id="{19F0C655-59E3-2247-8661-B8E30F017C55}"/>
                </a:ext>
              </a:extLst>
            </p:cNvPr>
            <p:cNvSpPr/>
            <p:nvPr/>
          </p:nvSpPr>
          <p:spPr>
            <a:xfrm>
              <a:off x="1265626" y="1989643"/>
              <a:ext cx="738787" cy="6507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 : bas 12">
              <a:extLst>
                <a:ext uri="{FF2B5EF4-FFF2-40B4-BE49-F238E27FC236}">
                  <a16:creationId xmlns:a16="http://schemas.microsoft.com/office/drawing/2014/main" id="{0761A352-329B-82CC-2BEB-834013A56605}"/>
                </a:ext>
              </a:extLst>
            </p:cNvPr>
            <p:cNvSpPr/>
            <p:nvPr/>
          </p:nvSpPr>
          <p:spPr>
            <a:xfrm>
              <a:off x="1265627" y="4922697"/>
              <a:ext cx="738787" cy="6507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223A524B-BAAE-2590-652E-0CAA0825ACC9}"/>
              </a:ext>
            </a:extLst>
          </p:cNvPr>
          <p:cNvGrpSpPr/>
          <p:nvPr/>
        </p:nvGrpSpPr>
        <p:grpSpPr>
          <a:xfrm>
            <a:off x="4978443" y="681037"/>
            <a:ext cx="6027600" cy="2938463"/>
            <a:chOff x="4978443" y="681037"/>
            <a:chExt cx="6027600" cy="293846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FD9126B-441D-9064-C62E-92C8142A3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4968" y="681037"/>
              <a:ext cx="4791075" cy="29384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Flèche : bas 13">
              <a:extLst>
                <a:ext uri="{FF2B5EF4-FFF2-40B4-BE49-F238E27FC236}">
                  <a16:creationId xmlns:a16="http://schemas.microsoft.com/office/drawing/2014/main" id="{1B5B1F4C-E84D-15A7-0CA6-F710082AC2B9}"/>
                </a:ext>
              </a:extLst>
            </p:cNvPr>
            <p:cNvSpPr/>
            <p:nvPr/>
          </p:nvSpPr>
          <p:spPr>
            <a:xfrm rot="16200000">
              <a:off x="4934415" y="1214431"/>
              <a:ext cx="738787" cy="6507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6441A6C-5F23-5035-7EB1-31B2B758F50A}"/>
              </a:ext>
            </a:extLst>
          </p:cNvPr>
          <p:cNvGrpSpPr/>
          <p:nvPr/>
        </p:nvGrpSpPr>
        <p:grpSpPr>
          <a:xfrm>
            <a:off x="5674178" y="3474863"/>
            <a:ext cx="6437074" cy="3172559"/>
            <a:chOff x="5674178" y="3474863"/>
            <a:chExt cx="6437074" cy="3172559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6A29D68-2303-6E37-F895-2F448B031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4178" y="3994009"/>
              <a:ext cx="1928200" cy="1000867"/>
            </a:xfrm>
            <a:prstGeom prst="rect">
              <a:avLst/>
            </a:prstGeom>
          </p:spPr>
        </p:pic>
        <p:sp>
          <p:nvSpPr>
            <p:cNvPr id="20" name="Flèche : bas 19">
              <a:extLst>
                <a:ext uri="{FF2B5EF4-FFF2-40B4-BE49-F238E27FC236}">
                  <a16:creationId xmlns:a16="http://schemas.microsoft.com/office/drawing/2014/main" id="{40E726C0-BA2A-2B9D-7464-E7C2E9F041AA}"/>
                </a:ext>
              </a:extLst>
            </p:cNvPr>
            <p:cNvSpPr/>
            <p:nvPr/>
          </p:nvSpPr>
          <p:spPr>
            <a:xfrm>
              <a:off x="6493682" y="3474863"/>
              <a:ext cx="738787" cy="6507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5A414B57-11B5-44FE-A634-004F10E83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89806" y="3736848"/>
              <a:ext cx="4421446" cy="2910574"/>
            </a:xfrm>
            <a:prstGeom prst="rect">
              <a:avLst/>
            </a:prstGeom>
          </p:spPr>
        </p:pic>
        <p:sp>
          <p:nvSpPr>
            <p:cNvPr id="23" name="Flèche : bas 22">
              <a:extLst>
                <a:ext uri="{FF2B5EF4-FFF2-40B4-BE49-F238E27FC236}">
                  <a16:creationId xmlns:a16="http://schemas.microsoft.com/office/drawing/2014/main" id="{C1CC63B6-D4BF-21DE-CB67-038DBDC3FCA6}"/>
                </a:ext>
              </a:extLst>
            </p:cNvPr>
            <p:cNvSpPr/>
            <p:nvPr/>
          </p:nvSpPr>
          <p:spPr>
            <a:xfrm rot="16200000">
              <a:off x="7257839" y="4133987"/>
              <a:ext cx="738787" cy="6507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2778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8F662A-8EBF-AFF6-D53C-AD2BFEA8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522" y="0"/>
            <a:ext cx="7987375" cy="953037"/>
          </a:xfrm>
        </p:spPr>
        <p:txBody>
          <a:bodyPr>
            <a:noAutofit/>
          </a:bodyPr>
          <a:lstStyle/>
          <a:p>
            <a:r>
              <a:rPr lang="fr-FR" sz="3200" dirty="0"/>
              <a:t>Microsoft SQL Server Management Studio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291E7CA-9415-522F-E6B1-03B514A6F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1117" y="953037"/>
            <a:ext cx="9969964" cy="5739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255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843315A-F2CC-4FEE-967E-674C34C1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600" y="2295308"/>
            <a:ext cx="6708564" cy="1325563"/>
          </a:xfrm>
        </p:spPr>
        <p:txBody>
          <a:bodyPr>
            <a:normAutofit fontScale="90000"/>
          </a:bodyPr>
          <a:lstStyle/>
          <a:p>
            <a:r>
              <a:rPr lang="fr-FR"/>
              <a:t>Merci pour votre attention.</a:t>
            </a:r>
            <a:br>
              <a:rPr lang="fr-FR"/>
            </a:br>
            <a:r>
              <a:rPr lang="fr-FR"/>
              <a:t>Donnez-nous votre avis !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4E185-4993-4E60-B003-D19BECAB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62" y="3861725"/>
            <a:ext cx="1017982" cy="10179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CAF3E-5E12-508E-8F89-A71FD986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067" y="47896"/>
            <a:ext cx="2228648" cy="22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1">
            <a:extLst>
              <a:ext uri="{FF2B5EF4-FFF2-40B4-BE49-F238E27FC236}">
                <a16:creationId xmlns:a16="http://schemas.microsoft.com/office/drawing/2014/main" id="{5DAAFCA7-6104-4973-835B-DFD503415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5615" y="2307556"/>
            <a:ext cx="2279276" cy="2185616"/>
          </a:xfrm>
          <a:prstGeom prst="rect">
            <a:avLst/>
          </a:prstGeom>
        </p:spPr>
      </p:pic>
      <p:pic>
        <p:nvPicPr>
          <p:cNvPr id="16" name="Image 9">
            <a:extLst>
              <a:ext uri="{FF2B5EF4-FFF2-40B4-BE49-F238E27FC236}">
                <a16:creationId xmlns:a16="http://schemas.microsoft.com/office/drawing/2014/main" id="{EEC737CD-31D8-4776-BFAD-407C54C0A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7" name="Groupe 38">
            <a:extLst>
              <a:ext uri="{FF2B5EF4-FFF2-40B4-BE49-F238E27FC236}">
                <a16:creationId xmlns:a16="http://schemas.microsoft.com/office/drawing/2014/main" id="{0B1AF219-15DD-47C1-98A0-02798E6E7DD4}"/>
              </a:ext>
            </a:extLst>
          </p:cNvPr>
          <p:cNvGrpSpPr/>
          <p:nvPr/>
        </p:nvGrpSpPr>
        <p:grpSpPr>
          <a:xfrm>
            <a:off x="9136286" y="2571254"/>
            <a:ext cx="2480317" cy="1880794"/>
            <a:chOff x="62249" y="719846"/>
            <a:chExt cx="2480317" cy="1880794"/>
          </a:xfrm>
        </p:grpSpPr>
        <p:pic>
          <p:nvPicPr>
            <p:cNvPr id="18" name="Graphique 39">
              <a:extLst>
                <a:ext uri="{FF2B5EF4-FFF2-40B4-BE49-F238E27FC236}">
                  <a16:creationId xmlns:a16="http://schemas.microsoft.com/office/drawing/2014/main" id="{86BE335F-399C-43A0-83D0-FE03AFCF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2545" y="719846"/>
              <a:ext cx="1630021" cy="1880794"/>
            </a:xfrm>
            <a:prstGeom prst="rect">
              <a:avLst/>
            </a:prstGeom>
          </p:spPr>
        </p:pic>
        <p:pic>
          <p:nvPicPr>
            <p:cNvPr id="19" name="Graphique 40">
              <a:extLst>
                <a:ext uri="{FF2B5EF4-FFF2-40B4-BE49-F238E27FC236}">
                  <a16:creationId xmlns:a16="http://schemas.microsoft.com/office/drawing/2014/main" id="{C2468F39-57C9-4FE5-B8E4-7D275098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0" name="Graphique 41">
              <a:extLst>
                <a:ext uri="{FF2B5EF4-FFF2-40B4-BE49-F238E27FC236}">
                  <a16:creationId xmlns:a16="http://schemas.microsoft.com/office/drawing/2014/main" id="{24341878-EE50-4C8C-B8CA-21393A79C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grpSp>
        <p:nvGrpSpPr>
          <p:cNvPr id="21" name="Groupe 42">
            <a:extLst>
              <a:ext uri="{FF2B5EF4-FFF2-40B4-BE49-F238E27FC236}">
                <a16:creationId xmlns:a16="http://schemas.microsoft.com/office/drawing/2014/main" id="{DA6C6BDF-DBE6-4A26-B25F-FAA03FED9B6E}"/>
              </a:ext>
            </a:extLst>
          </p:cNvPr>
          <p:cNvGrpSpPr/>
          <p:nvPr/>
        </p:nvGrpSpPr>
        <p:grpSpPr>
          <a:xfrm rot="10800000">
            <a:off x="5650059" y="2070519"/>
            <a:ext cx="2480317" cy="1880794"/>
            <a:chOff x="62249" y="719846"/>
            <a:chExt cx="2480317" cy="1880794"/>
          </a:xfrm>
        </p:grpSpPr>
        <p:pic>
          <p:nvPicPr>
            <p:cNvPr id="22" name="Graphique 43">
              <a:extLst>
                <a:ext uri="{FF2B5EF4-FFF2-40B4-BE49-F238E27FC236}">
                  <a16:creationId xmlns:a16="http://schemas.microsoft.com/office/drawing/2014/main" id="{F517425E-2E38-49B1-B68F-8AAEAC33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2545" y="719846"/>
              <a:ext cx="1630021" cy="1880794"/>
            </a:xfrm>
            <a:prstGeom prst="rect">
              <a:avLst/>
            </a:prstGeom>
          </p:spPr>
        </p:pic>
        <p:pic>
          <p:nvPicPr>
            <p:cNvPr id="23" name="Graphique 44">
              <a:extLst>
                <a:ext uri="{FF2B5EF4-FFF2-40B4-BE49-F238E27FC236}">
                  <a16:creationId xmlns:a16="http://schemas.microsoft.com/office/drawing/2014/main" id="{DB3E8339-8AE6-4EF2-9B90-B6685B3C9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4" name="Graphique 45">
              <a:extLst>
                <a:ext uri="{FF2B5EF4-FFF2-40B4-BE49-F238E27FC236}">
                  <a16:creationId xmlns:a16="http://schemas.microsoft.com/office/drawing/2014/main" id="{30D8A24B-1C41-42B3-B5F2-47D68B8B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3D12E-56E8-43F6-9D6A-5C765814747F}"/>
              </a:ext>
            </a:extLst>
          </p:cNvPr>
          <p:cNvGrpSpPr/>
          <p:nvPr/>
        </p:nvGrpSpPr>
        <p:grpSpPr>
          <a:xfrm>
            <a:off x="971153" y="1913469"/>
            <a:ext cx="3147238" cy="2987786"/>
            <a:chOff x="4522380" y="3237560"/>
            <a:chExt cx="3147238" cy="127408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3E3EA5E-B939-4D64-83EC-03AF1782E206}"/>
                </a:ext>
              </a:extLst>
            </p:cNvPr>
            <p:cNvSpPr txBox="1"/>
            <p:nvPr/>
          </p:nvSpPr>
          <p:spPr>
            <a:xfrm>
              <a:off x="4522380" y="3237560"/>
              <a:ext cx="3147237" cy="800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Bourdial Pierre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Cloud Solution Architect @ Microsoft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09BEC1-8F10-4EB3-829C-2A9A0018CD9D}"/>
                </a:ext>
              </a:extLst>
            </p:cNvPr>
            <p:cNvSpPr txBox="1"/>
            <p:nvPr/>
          </p:nvSpPr>
          <p:spPr>
            <a:xfrm>
              <a:off x="4522381" y="4314778"/>
              <a:ext cx="3147237" cy="19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7FDF9FD0-8206-4ED4-86B3-88B26B373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2837" y="4476776"/>
            <a:ext cx="399305" cy="32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5CF31A9D-0EF3-4935-AD81-58F2F713400B}"/>
              </a:ext>
            </a:extLst>
          </p:cNvPr>
          <p:cNvSpPr txBox="1"/>
          <p:nvPr/>
        </p:nvSpPr>
        <p:spPr>
          <a:xfrm>
            <a:off x="1660993" y="4427960"/>
            <a:ext cx="1978671" cy="422405"/>
          </a:xfrm>
          <a:prstGeom prst="rect">
            <a:avLst/>
          </a:prstGeom>
          <a:noFill/>
        </p:spPr>
        <p:txBody>
          <a:bodyPr wrap="square" lIns="182880" tIns="72000" rIns="18288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>
                <a:solidFill>
                  <a:schemeClr val="bg1"/>
                </a:solidFill>
              </a:rPr>
              <a:t>@peyoboubou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A4CFDD4-D334-4BEA-AF8C-05A08DABB708}"/>
              </a:ext>
            </a:extLst>
          </p:cNvPr>
          <p:cNvSpPr txBox="1"/>
          <p:nvPr/>
        </p:nvSpPr>
        <p:spPr>
          <a:xfrm>
            <a:off x="1704328" y="3893555"/>
            <a:ext cx="1978671" cy="422405"/>
          </a:xfrm>
          <a:prstGeom prst="rect">
            <a:avLst/>
          </a:prstGeom>
          <a:noFill/>
        </p:spPr>
        <p:txBody>
          <a:bodyPr wrap="square" lIns="182880" tIns="72000" rIns="18288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>
                <a:solidFill>
                  <a:schemeClr val="bg1"/>
                </a:solidFill>
              </a:rPr>
              <a:t>aka.ms/pierreb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CFF2D13-2379-4359-AC54-592B70BF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0322" y="3866610"/>
            <a:ext cx="544337" cy="47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4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815F2-D37F-4B4B-A945-E106D54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Dataverse et l'intégration de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5B8A1C-BD6F-476B-950D-BD3E76A7D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 tour d'horizon des capacités proposées pour intégrer des données dans le Dataverse</a:t>
            </a:r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598E7B22-68EF-FCBA-CB1D-5D540E8EC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77211">
            <a:off x="6439386" y="2999791"/>
            <a:ext cx="2661072" cy="130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24FC3C-163D-4D19-5781-70D5F9F3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Saison 1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D5F1B70-C6A3-4BD9-39C4-D9BFC04B3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853" y="1423988"/>
            <a:ext cx="8797819" cy="475297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8F4C9D-DFC5-91DF-1625-94F093097D4A}"/>
              </a:ext>
            </a:extLst>
          </p:cNvPr>
          <p:cNvSpPr txBox="1"/>
          <p:nvPr/>
        </p:nvSpPr>
        <p:spPr>
          <a:xfrm>
            <a:off x="3662163" y="6258703"/>
            <a:ext cx="6127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hlinkClick r:id="rId3"/>
              </a:rPr>
              <a:t>https://youtu.be/iFgD71VAmKU?t=5719</a:t>
            </a:r>
            <a:r>
              <a:rPr lang="fr-F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290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20543BE-B338-4EA9-B958-E468A57065C4}"/>
              </a:ext>
            </a:extLst>
          </p:cNvPr>
          <p:cNvSpPr/>
          <p:nvPr/>
        </p:nvSpPr>
        <p:spPr>
          <a:xfrm>
            <a:off x="1038599" y="1146561"/>
            <a:ext cx="10214554" cy="21531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AEBA04-577D-4BB2-94BE-13C694D7B577}"/>
              </a:ext>
            </a:extLst>
          </p:cNvPr>
          <p:cNvSpPr/>
          <p:nvPr/>
        </p:nvSpPr>
        <p:spPr>
          <a:xfrm>
            <a:off x="1038600" y="4704826"/>
            <a:ext cx="10214553" cy="21531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7197B7-C1B9-49A4-ACAF-FE976D60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Beaucoup d’outils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5F5C8DA-EA49-4805-B942-CC241B88CA55}"/>
              </a:ext>
            </a:extLst>
          </p:cNvPr>
          <p:cNvSpPr/>
          <p:nvPr/>
        </p:nvSpPr>
        <p:spPr>
          <a:xfrm>
            <a:off x="2511517" y="1265800"/>
            <a:ext cx="1496293" cy="872836"/>
          </a:xfrm>
          <a:prstGeom prst="round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Excel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415C22F-A0F9-477A-9DF1-314613102917}"/>
              </a:ext>
            </a:extLst>
          </p:cNvPr>
          <p:cNvSpPr/>
          <p:nvPr/>
        </p:nvSpPr>
        <p:spPr>
          <a:xfrm>
            <a:off x="4277133" y="1265800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Dataflow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700D423-DBBA-4BC1-96F8-6866C54DE193}"/>
              </a:ext>
            </a:extLst>
          </p:cNvPr>
          <p:cNvSpPr/>
          <p:nvPr/>
        </p:nvSpPr>
        <p:spPr>
          <a:xfrm>
            <a:off x="6042749" y="1265800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Power Automate</a:t>
            </a:r>
          </a:p>
          <a:p>
            <a:pPr algn="ctr"/>
            <a:r>
              <a:rPr lang="fr-FR" dirty="0"/>
              <a:t>Logic App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E4F4506-C431-4539-90D4-73599C3BCE0A}"/>
              </a:ext>
            </a:extLst>
          </p:cNvPr>
          <p:cNvSpPr/>
          <p:nvPr/>
        </p:nvSpPr>
        <p:spPr>
          <a:xfrm>
            <a:off x="7808365" y="1265800"/>
            <a:ext cx="1496293" cy="872836"/>
          </a:xfrm>
          <a:prstGeom prst="round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Access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D2CEC9-D9BC-462E-A29C-823FA142C94B}"/>
              </a:ext>
            </a:extLst>
          </p:cNvPr>
          <p:cNvSpPr/>
          <p:nvPr/>
        </p:nvSpPr>
        <p:spPr>
          <a:xfrm>
            <a:off x="9573981" y="1265800"/>
            <a:ext cx="1496293" cy="872836"/>
          </a:xfrm>
          <a:prstGeom prst="roundRect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SDK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45D4B6A-EDC2-4FAB-9622-4933CF4465AA}"/>
              </a:ext>
            </a:extLst>
          </p:cNvPr>
          <p:cNvSpPr/>
          <p:nvPr/>
        </p:nvSpPr>
        <p:spPr>
          <a:xfrm>
            <a:off x="2511517" y="2353031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Azure Data </a:t>
            </a:r>
            <a:r>
              <a:rPr lang="fr-FR" dirty="0" err="1"/>
              <a:t>Factory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DC0C386-A692-49A4-899B-78F98DE0336A}"/>
              </a:ext>
            </a:extLst>
          </p:cNvPr>
          <p:cNvSpPr/>
          <p:nvPr/>
        </p:nvSpPr>
        <p:spPr>
          <a:xfrm>
            <a:off x="2520001" y="5824979"/>
            <a:ext cx="1496293" cy="872836"/>
          </a:xfrm>
          <a:prstGeom prst="round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Excel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0C68DC-75EB-409B-81BD-9147B80F5BD1}"/>
              </a:ext>
            </a:extLst>
          </p:cNvPr>
          <p:cNvSpPr/>
          <p:nvPr/>
        </p:nvSpPr>
        <p:spPr>
          <a:xfrm>
            <a:off x="4283496" y="5824979"/>
            <a:ext cx="1496293" cy="8728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Azure Data Lake </a:t>
            </a:r>
            <a:r>
              <a:rPr lang="fr-FR" dirty="0" err="1"/>
              <a:t>Gen</a:t>
            </a:r>
            <a:r>
              <a:rPr lang="fr-FR" dirty="0"/>
              <a:t> 2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09C0E7B-A07C-41F2-9DE2-F3D6F7391D79}"/>
              </a:ext>
            </a:extLst>
          </p:cNvPr>
          <p:cNvSpPr/>
          <p:nvPr/>
        </p:nvSpPr>
        <p:spPr>
          <a:xfrm>
            <a:off x="6046991" y="5824979"/>
            <a:ext cx="1496293" cy="872836"/>
          </a:xfrm>
          <a:prstGeom prst="round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Access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EF6700E-7C9C-4F3E-BBCF-4D79CC14F949}"/>
              </a:ext>
            </a:extLst>
          </p:cNvPr>
          <p:cNvSpPr/>
          <p:nvPr/>
        </p:nvSpPr>
        <p:spPr>
          <a:xfrm>
            <a:off x="7810486" y="5824979"/>
            <a:ext cx="1496293" cy="8728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TDS </a:t>
            </a:r>
            <a:r>
              <a:rPr lang="fr-FR" dirty="0" err="1"/>
              <a:t>EndPoint</a:t>
            </a:r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61B816C-3CCE-487A-BFF7-729A5F71A2A1}"/>
              </a:ext>
            </a:extLst>
          </p:cNvPr>
          <p:cNvSpPr/>
          <p:nvPr/>
        </p:nvSpPr>
        <p:spPr>
          <a:xfrm>
            <a:off x="9573981" y="2357271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End Point Service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5E0D8AD-4FB6-44E0-BF60-BF158A6879C4}"/>
              </a:ext>
            </a:extLst>
          </p:cNvPr>
          <p:cNvSpPr/>
          <p:nvPr/>
        </p:nvSpPr>
        <p:spPr>
          <a:xfrm>
            <a:off x="7808365" y="2353031"/>
            <a:ext cx="1496293" cy="87283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Plug-in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59BADE7-A349-4787-9F60-0B2ADE8A084A}"/>
              </a:ext>
            </a:extLst>
          </p:cNvPr>
          <p:cNvSpPr/>
          <p:nvPr/>
        </p:nvSpPr>
        <p:spPr>
          <a:xfrm>
            <a:off x="9573980" y="5824979"/>
            <a:ext cx="1496293" cy="8728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Sync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00126F7-FF58-442C-91BA-0F98C3FD049A}"/>
              </a:ext>
            </a:extLst>
          </p:cNvPr>
          <p:cNvSpPr/>
          <p:nvPr/>
        </p:nvSpPr>
        <p:spPr>
          <a:xfrm>
            <a:off x="9573981" y="3617594"/>
            <a:ext cx="1496293" cy="8728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Virtual</a:t>
            </a:r>
            <a:r>
              <a:rPr lang="fr-FR" dirty="0"/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Entities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9878ADA-C966-4181-8941-7B2BD7053DB5}"/>
              </a:ext>
            </a:extLst>
          </p:cNvPr>
          <p:cNvSpPr/>
          <p:nvPr/>
        </p:nvSpPr>
        <p:spPr>
          <a:xfrm>
            <a:off x="2520001" y="4828485"/>
            <a:ext cx="1496293" cy="87283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Plug-in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B1999B2-290A-494E-81C8-9B64945B97A4}"/>
              </a:ext>
            </a:extLst>
          </p:cNvPr>
          <p:cNvSpPr txBox="1"/>
          <p:nvPr/>
        </p:nvSpPr>
        <p:spPr>
          <a:xfrm rot="16200000">
            <a:off x="594088" y="1871917"/>
            <a:ext cx="1596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accent6"/>
                </a:solidFill>
              </a:rPr>
              <a:t>IMPUT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5854FC7-5038-41AF-87CF-D1B74C4295B9}"/>
              </a:ext>
            </a:extLst>
          </p:cNvPr>
          <p:cNvSpPr txBox="1"/>
          <p:nvPr/>
        </p:nvSpPr>
        <p:spPr>
          <a:xfrm rot="16200000">
            <a:off x="485864" y="5413139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ED7D31"/>
                </a:solidFill>
              </a:rPr>
              <a:t>OUTPUT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F7A6658-AB4D-4385-84EE-C901BD978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2359" y="2825362"/>
            <a:ext cx="2297072" cy="2297072"/>
          </a:xfr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A35FED6-22F3-46EF-B3CB-C1B9F2595E37}"/>
              </a:ext>
            </a:extLst>
          </p:cNvPr>
          <p:cNvSpPr/>
          <p:nvPr/>
        </p:nvSpPr>
        <p:spPr>
          <a:xfrm>
            <a:off x="9573979" y="4828485"/>
            <a:ext cx="1496293" cy="8728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Web </a:t>
            </a:r>
            <a:r>
              <a:rPr lang="fr-FR" dirty="0" err="1"/>
              <a:t>Hooks</a:t>
            </a:r>
            <a:endParaRPr lang="fr-FR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DE56EE1-BD74-4065-8A10-4524B7948BDE}"/>
              </a:ext>
            </a:extLst>
          </p:cNvPr>
          <p:cNvSpPr/>
          <p:nvPr/>
        </p:nvSpPr>
        <p:spPr>
          <a:xfrm>
            <a:off x="4283495" y="2348036"/>
            <a:ext cx="1496293" cy="872836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Access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2F121C8-6EA2-4019-A201-67790F2519B9}"/>
              </a:ext>
            </a:extLst>
          </p:cNvPr>
          <p:cNvSpPr/>
          <p:nvPr/>
        </p:nvSpPr>
        <p:spPr>
          <a:xfrm>
            <a:off x="7808364" y="4828485"/>
            <a:ext cx="1496293" cy="872836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Access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F137DE3-188E-4D8F-AB64-F1EF7D3EB679}"/>
              </a:ext>
            </a:extLst>
          </p:cNvPr>
          <p:cNvSpPr/>
          <p:nvPr/>
        </p:nvSpPr>
        <p:spPr>
          <a:xfrm>
            <a:off x="4283495" y="4832388"/>
            <a:ext cx="1496293" cy="872836"/>
          </a:xfrm>
          <a:prstGeom prst="roundRect">
            <a:avLst/>
          </a:prstGeom>
          <a:solidFill>
            <a:srgbClr val="ED7D31"/>
          </a:solidFill>
          <a:ln w="57150"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39502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20543BE-B338-4EA9-B958-E468A57065C4}"/>
              </a:ext>
            </a:extLst>
          </p:cNvPr>
          <p:cNvSpPr/>
          <p:nvPr/>
        </p:nvSpPr>
        <p:spPr>
          <a:xfrm>
            <a:off x="1038599" y="1146561"/>
            <a:ext cx="10214554" cy="21531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AEBA04-577D-4BB2-94BE-13C694D7B577}"/>
              </a:ext>
            </a:extLst>
          </p:cNvPr>
          <p:cNvSpPr/>
          <p:nvPr/>
        </p:nvSpPr>
        <p:spPr>
          <a:xfrm>
            <a:off x="1038600" y="4704826"/>
            <a:ext cx="10214553" cy="21531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7197B7-C1B9-49A4-ACAF-FE976D60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Beaucoup d’outils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5F5C8DA-EA49-4805-B942-CC241B88CA55}"/>
              </a:ext>
            </a:extLst>
          </p:cNvPr>
          <p:cNvSpPr/>
          <p:nvPr/>
        </p:nvSpPr>
        <p:spPr>
          <a:xfrm>
            <a:off x="2511517" y="1265800"/>
            <a:ext cx="1496293" cy="872836"/>
          </a:xfrm>
          <a:prstGeom prst="round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Excel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415C22F-A0F9-477A-9DF1-314613102917}"/>
              </a:ext>
            </a:extLst>
          </p:cNvPr>
          <p:cNvSpPr/>
          <p:nvPr/>
        </p:nvSpPr>
        <p:spPr>
          <a:xfrm>
            <a:off x="4277133" y="1265800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Dataflow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700D423-DBBA-4BC1-96F8-6866C54DE193}"/>
              </a:ext>
            </a:extLst>
          </p:cNvPr>
          <p:cNvSpPr/>
          <p:nvPr/>
        </p:nvSpPr>
        <p:spPr>
          <a:xfrm>
            <a:off x="6042749" y="1265800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Power Automate</a:t>
            </a:r>
          </a:p>
          <a:p>
            <a:pPr algn="ctr"/>
            <a:r>
              <a:rPr lang="fr-FR" dirty="0"/>
              <a:t>Logic App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E4F4506-C431-4539-90D4-73599C3BCE0A}"/>
              </a:ext>
            </a:extLst>
          </p:cNvPr>
          <p:cNvSpPr/>
          <p:nvPr/>
        </p:nvSpPr>
        <p:spPr>
          <a:xfrm>
            <a:off x="7808365" y="1265800"/>
            <a:ext cx="1496293" cy="872836"/>
          </a:xfrm>
          <a:prstGeom prst="round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Access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D2CEC9-D9BC-462E-A29C-823FA142C94B}"/>
              </a:ext>
            </a:extLst>
          </p:cNvPr>
          <p:cNvSpPr/>
          <p:nvPr/>
        </p:nvSpPr>
        <p:spPr>
          <a:xfrm>
            <a:off x="9573981" y="1265800"/>
            <a:ext cx="1496293" cy="872836"/>
          </a:xfrm>
          <a:prstGeom prst="roundRect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SDK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45D4B6A-EDC2-4FAB-9622-4933CF4465AA}"/>
              </a:ext>
            </a:extLst>
          </p:cNvPr>
          <p:cNvSpPr/>
          <p:nvPr/>
        </p:nvSpPr>
        <p:spPr>
          <a:xfrm>
            <a:off x="2511517" y="2353031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Azure Data </a:t>
            </a:r>
            <a:r>
              <a:rPr lang="fr-FR" dirty="0" err="1"/>
              <a:t>Factory</a:t>
            </a:r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DC0C386-A692-49A4-899B-78F98DE0336A}"/>
              </a:ext>
            </a:extLst>
          </p:cNvPr>
          <p:cNvSpPr/>
          <p:nvPr/>
        </p:nvSpPr>
        <p:spPr>
          <a:xfrm>
            <a:off x="2520001" y="5824979"/>
            <a:ext cx="1496293" cy="872836"/>
          </a:xfrm>
          <a:prstGeom prst="round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Excel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09C0E7B-A07C-41F2-9DE2-F3D6F7391D79}"/>
              </a:ext>
            </a:extLst>
          </p:cNvPr>
          <p:cNvSpPr/>
          <p:nvPr/>
        </p:nvSpPr>
        <p:spPr>
          <a:xfrm>
            <a:off x="6046991" y="5824979"/>
            <a:ext cx="1496293" cy="872836"/>
          </a:xfrm>
          <a:prstGeom prst="round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Access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EF6700E-7C9C-4F3E-BBCF-4D79CC14F949}"/>
              </a:ext>
            </a:extLst>
          </p:cNvPr>
          <p:cNvSpPr/>
          <p:nvPr/>
        </p:nvSpPr>
        <p:spPr>
          <a:xfrm>
            <a:off x="7810486" y="5824979"/>
            <a:ext cx="1496293" cy="8728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TDS </a:t>
            </a:r>
            <a:r>
              <a:rPr lang="fr-FR" dirty="0" err="1"/>
              <a:t>EndPoint</a:t>
            </a:r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61B816C-3CCE-487A-BFF7-729A5F71A2A1}"/>
              </a:ext>
            </a:extLst>
          </p:cNvPr>
          <p:cNvSpPr/>
          <p:nvPr/>
        </p:nvSpPr>
        <p:spPr>
          <a:xfrm>
            <a:off x="9573981" y="2357271"/>
            <a:ext cx="1496293" cy="872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End Point Service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5E0D8AD-4FB6-44E0-BF60-BF158A6879C4}"/>
              </a:ext>
            </a:extLst>
          </p:cNvPr>
          <p:cNvSpPr/>
          <p:nvPr/>
        </p:nvSpPr>
        <p:spPr>
          <a:xfrm>
            <a:off x="7808365" y="2353031"/>
            <a:ext cx="1496293" cy="87283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Plug-in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59BADE7-A349-4787-9F60-0B2ADE8A084A}"/>
              </a:ext>
            </a:extLst>
          </p:cNvPr>
          <p:cNvSpPr/>
          <p:nvPr/>
        </p:nvSpPr>
        <p:spPr>
          <a:xfrm>
            <a:off x="9573980" y="5824979"/>
            <a:ext cx="1496293" cy="8728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Server-</a:t>
            </a:r>
            <a:r>
              <a:rPr lang="fr-FR" dirty="0" err="1"/>
              <a:t>Side</a:t>
            </a:r>
            <a:r>
              <a:rPr lang="fr-FR" dirty="0"/>
              <a:t> Sync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00126F7-FF58-442C-91BA-0F98C3FD049A}"/>
              </a:ext>
            </a:extLst>
          </p:cNvPr>
          <p:cNvSpPr/>
          <p:nvPr/>
        </p:nvSpPr>
        <p:spPr>
          <a:xfrm>
            <a:off x="9573981" y="3617594"/>
            <a:ext cx="1496293" cy="8728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ysClr val="windowText" lastClr="000000"/>
                </a:solidFill>
              </a:rPr>
              <a:t>Virtual</a:t>
            </a:r>
            <a:r>
              <a:rPr lang="fr-FR" dirty="0"/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Entities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9878ADA-C966-4181-8941-7B2BD7053DB5}"/>
              </a:ext>
            </a:extLst>
          </p:cNvPr>
          <p:cNvSpPr/>
          <p:nvPr/>
        </p:nvSpPr>
        <p:spPr>
          <a:xfrm>
            <a:off x="2520001" y="4828485"/>
            <a:ext cx="1496293" cy="872836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Plug-in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B1999B2-290A-494E-81C8-9B64945B97A4}"/>
              </a:ext>
            </a:extLst>
          </p:cNvPr>
          <p:cNvSpPr txBox="1"/>
          <p:nvPr/>
        </p:nvSpPr>
        <p:spPr>
          <a:xfrm rot="16200000">
            <a:off x="594088" y="1871917"/>
            <a:ext cx="1596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accent6"/>
                </a:solidFill>
              </a:rPr>
              <a:t>IMPUT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5854FC7-5038-41AF-87CF-D1B74C4295B9}"/>
              </a:ext>
            </a:extLst>
          </p:cNvPr>
          <p:cNvSpPr txBox="1"/>
          <p:nvPr/>
        </p:nvSpPr>
        <p:spPr>
          <a:xfrm rot="16200000">
            <a:off x="485864" y="5413139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ED7D31"/>
                </a:solidFill>
              </a:rPr>
              <a:t>OUTPUT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F7A6658-AB4D-4385-84EE-C901BD978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2359" y="2825362"/>
            <a:ext cx="2297072" cy="2297072"/>
          </a:xfr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A35FED6-22F3-46EF-B3CB-C1B9F2595E37}"/>
              </a:ext>
            </a:extLst>
          </p:cNvPr>
          <p:cNvSpPr/>
          <p:nvPr/>
        </p:nvSpPr>
        <p:spPr>
          <a:xfrm>
            <a:off x="9573979" y="4828485"/>
            <a:ext cx="1496293" cy="8728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Web </a:t>
            </a:r>
            <a:r>
              <a:rPr lang="fr-FR" dirty="0" err="1"/>
              <a:t>Hooks</a:t>
            </a:r>
            <a:endParaRPr lang="fr-FR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DE56EE1-BD74-4065-8A10-4524B7948BDE}"/>
              </a:ext>
            </a:extLst>
          </p:cNvPr>
          <p:cNvSpPr/>
          <p:nvPr/>
        </p:nvSpPr>
        <p:spPr>
          <a:xfrm>
            <a:off x="4283495" y="2348036"/>
            <a:ext cx="1496293" cy="872836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Access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2F121C8-6EA2-4019-A201-67790F2519B9}"/>
              </a:ext>
            </a:extLst>
          </p:cNvPr>
          <p:cNvSpPr/>
          <p:nvPr/>
        </p:nvSpPr>
        <p:spPr>
          <a:xfrm>
            <a:off x="7808364" y="4828485"/>
            <a:ext cx="1496293" cy="872836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Access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F137DE3-188E-4D8F-AB64-F1EF7D3EB679}"/>
              </a:ext>
            </a:extLst>
          </p:cNvPr>
          <p:cNvSpPr/>
          <p:nvPr/>
        </p:nvSpPr>
        <p:spPr>
          <a:xfrm>
            <a:off x="4283495" y="4832388"/>
            <a:ext cx="1496293" cy="872836"/>
          </a:xfrm>
          <a:prstGeom prst="roundRect">
            <a:avLst/>
          </a:prstGeom>
          <a:solidFill>
            <a:srgbClr val="ED7D31"/>
          </a:solidFill>
          <a:ln w="57150"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SDK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33791-F051-A72C-6EE6-14CDD4CFA710}"/>
              </a:ext>
            </a:extLst>
          </p:cNvPr>
          <p:cNvSpPr/>
          <p:nvPr/>
        </p:nvSpPr>
        <p:spPr>
          <a:xfrm>
            <a:off x="2315341" y="1215424"/>
            <a:ext cx="1778913" cy="1025414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F36305-D768-2551-FD24-59C9474DEB91}"/>
              </a:ext>
            </a:extLst>
          </p:cNvPr>
          <p:cNvSpPr/>
          <p:nvPr/>
        </p:nvSpPr>
        <p:spPr>
          <a:xfrm>
            <a:off x="4208980" y="1215424"/>
            <a:ext cx="1778913" cy="1025414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DA2A04-03F4-3795-0976-2D5AAC7F4422}"/>
              </a:ext>
            </a:extLst>
          </p:cNvPr>
          <p:cNvSpPr/>
          <p:nvPr/>
        </p:nvSpPr>
        <p:spPr>
          <a:xfrm>
            <a:off x="2365705" y="5781413"/>
            <a:ext cx="1778913" cy="1025414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71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Thème PPF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</Words>
  <Application>Microsoft Office PowerPoint</Application>
  <PresentationFormat>Grand écran</PresentationFormat>
  <Paragraphs>210</Paragraphs>
  <Slides>47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Segoe Pro</vt:lpstr>
      <vt:lpstr>Segoe Pro Semibold</vt:lpstr>
      <vt:lpstr>Segoe UI</vt:lpstr>
      <vt:lpstr>Segoe UI Light</vt:lpstr>
      <vt:lpstr>Wingdings</vt:lpstr>
      <vt:lpstr>Thème PPFS</vt:lpstr>
      <vt:lpstr>Présentation PowerPoint</vt:lpstr>
      <vt:lpstr>Merci à nos sponsors</vt:lpstr>
      <vt:lpstr>Merci à nos sponsors</vt:lpstr>
      <vt:lpstr>Suivez-nous !</vt:lpstr>
      <vt:lpstr>Présentation PowerPoint</vt:lpstr>
      <vt:lpstr>Dataverse et l'intégration de données</vt:lpstr>
      <vt:lpstr>Saison 1</vt:lpstr>
      <vt:lpstr>Beaucoup d’outils</vt:lpstr>
      <vt:lpstr>Beaucoup d’outils</vt:lpstr>
      <vt:lpstr>Dataverse 💖</vt:lpstr>
      <vt:lpstr>Présentation PowerPoint</vt:lpstr>
      <vt:lpstr>Mais beaucoup de chose passe par les API</vt:lpstr>
      <vt:lpstr>Mon App Exemple</vt:lpstr>
      <vt:lpstr>Une Bibliothèque</vt:lpstr>
      <vt:lpstr>IMPORT DATA</vt:lpstr>
      <vt:lpstr>Scénario simple</vt:lpstr>
      <vt:lpstr>Import with Cloud Flow</vt:lpstr>
      <vt:lpstr>Import with Logic Apps</vt:lpstr>
      <vt:lpstr>Import Customer with Cloud Flow</vt:lpstr>
      <vt:lpstr>WebHook</vt:lpstr>
      <vt:lpstr>Principe</vt:lpstr>
      <vt:lpstr>Création du trigger HTTP</vt:lpstr>
      <vt:lpstr>Récupérer l’URL du Trigger</vt:lpstr>
      <vt:lpstr>Décoder l’URL + la Parser</vt:lpstr>
      <vt:lpstr>Ouvrir le Plugin Registration Tool</vt:lpstr>
      <vt:lpstr>Créer un Web Hook</vt:lpstr>
      <vt:lpstr>Utiliser les paramètres et l’URL</vt:lpstr>
      <vt:lpstr>Ajouter une nouvelle step</vt:lpstr>
      <vt:lpstr>Valider la step sur la mise à jour</vt:lpstr>
      <vt:lpstr>Ajouter un PreImage</vt:lpstr>
      <vt:lpstr>Ajouter une PostImage</vt:lpstr>
      <vt:lpstr>Résultat</vt:lpstr>
      <vt:lpstr>Créer le Flow</vt:lpstr>
      <vt:lpstr>4000  5000</vt:lpstr>
      <vt:lpstr>6000  5000</vt:lpstr>
      <vt:lpstr>Configuration Migration Tool</vt:lpstr>
      <vt:lpstr>&gt;PAC TOOL CMT</vt:lpstr>
      <vt:lpstr>Création du Schema.XML</vt:lpstr>
      <vt:lpstr>Init du « Configuration Migration Tool » dans la Console</vt:lpstr>
      <vt:lpstr>Export via la Console</vt:lpstr>
      <vt:lpstr>Import via la Consol</vt:lpstr>
      <vt:lpstr>Info : Les IDs sont les mêmes</vt:lpstr>
      <vt:lpstr>Présentation PowerPoint</vt:lpstr>
      <vt:lpstr>Export Data</vt:lpstr>
      <vt:lpstr>TDS End Point</vt:lpstr>
      <vt:lpstr>Microsoft SQL Server Management Studio</vt:lpstr>
      <vt:lpstr>Merci pour votre attention. Donnez-nous votre avis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2022-11-17T17:53:49Z</dcterms:created>
  <dcterms:modified xsi:type="dcterms:W3CDTF">2022-11-18T09:41:05Z</dcterms:modified>
</cp:coreProperties>
</file>